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493" r:id="rId2"/>
    <p:sldId id="459" r:id="rId3"/>
    <p:sldId id="513" r:id="rId4"/>
    <p:sldId id="515" r:id="rId5"/>
    <p:sldId id="516" r:id="rId6"/>
    <p:sldId id="517" r:id="rId7"/>
    <p:sldId id="518" r:id="rId8"/>
    <p:sldId id="519" r:id="rId9"/>
    <p:sldId id="520" r:id="rId10"/>
    <p:sldId id="523" r:id="rId11"/>
    <p:sldId id="521" r:id="rId12"/>
    <p:sldId id="522" r:id="rId13"/>
    <p:sldId id="525" r:id="rId14"/>
    <p:sldId id="524" r:id="rId15"/>
    <p:sldId id="526" r:id="rId16"/>
    <p:sldId id="527" r:id="rId17"/>
    <p:sldId id="528" r:id="rId18"/>
    <p:sldId id="529" r:id="rId19"/>
    <p:sldId id="530" r:id="rId20"/>
    <p:sldId id="531" r:id="rId21"/>
    <p:sldId id="532" r:id="rId22"/>
    <p:sldId id="494"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p15:clr>
            <a:srgbClr val="A4A3A4"/>
          </p15:clr>
        </p15:guide>
        <p15:guide id="2" pos="3863">
          <p15:clr>
            <a:srgbClr val="A4A3A4"/>
          </p15:clr>
        </p15:guide>
        <p15:guide id="3" pos="1459">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osilong" initials="c"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9B0D14"/>
    <a:srgbClr val="BC5D61"/>
    <a:srgbClr val="C6C7CB"/>
    <a:srgbClr val="BEBFC3"/>
    <a:srgbClr val="0033CC"/>
    <a:srgbClr val="CD9127"/>
    <a:srgbClr val="60080C"/>
    <a:srgbClr val="FCDCDE"/>
    <a:srgbClr val="F9B5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315" autoAdjust="0"/>
    <p:restoredTop sz="94759" autoAdjust="0"/>
  </p:normalViewPr>
  <p:slideViewPr>
    <p:cSldViewPr snapToGrid="0" showGuides="1">
      <p:cViewPr varScale="1">
        <p:scale>
          <a:sx n="81" d="100"/>
          <a:sy n="81" d="100"/>
        </p:scale>
        <p:origin x="1104" y="82"/>
      </p:cViewPr>
      <p:guideLst>
        <p:guide orient="horz" pos="2183"/>
        <p:guide pos="3863"/>
        <p:guide pos="1459"/>
      </p:guideLst>
    </p:cSldViewPr>
  </p:slideViewPr>
  <p:notesTextViewPr>
    <p:cViewPr>
      <p:scale>
        <a:sx n="1" d="1"/>
        <a:sy n="1" d="1"/>
      </p:scale>
      <p:origin x="0" y="0"/>
    </p:cViewPr>
  </p:notesTextViewPr>
  <p:sorterViewPr>
    <p:cViewPr>
      <p:scale>
        <a:sx n="125" d="100"/>
        <a:sy n="125" d="100"/>
      </p:scale>
      <p:origin x="0" y="-850"/>
    </p:cViewPr>
  </p:sorterViewPr>
  <p:notesViewPr>
    <p:cSldViewPr snapToGrid="0">
      <p:cViewPr varScale="1">
        <p:scale>
          <a:sx n="84" d="100"/>
          <a:sy n="84" d="100"/>
        </p:scale>
        <p:origin x="382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15D68A-C9EE-4DB2-A6F8-B810BB6A2D83}" type="datetimeFigureOut">
              <a:rPr lang="zh-CN" altLang="en-US" smtClean="0"/>
              <a:t>2024/5/11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1AE9AA3-FC04-49C0-9E86-4D7EC0F81D7C}"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wm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D118E9-E82C-42B0-A109-929B02C38787}" type="datetimeFigureOut">
              <a:rPr lang="zh-CN" altLang="en-US" smtClean="0"/>
              <a:t>2024/5/11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DA712A-FD8E-4D24-A708-D217C50E192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22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8" name="图片 87"/>
          <p:cNvPicPr>
            <a:picLocks noChangeAspect="1"/>
          </p:cNvPicPr>
          <p:nvPr userDrawn="1"/>
        </p:nvPicPr>
        <p:blipFill>
          <a:blip r:embed="rId2" cstate="print">
            <a:extLst>
              <a:ext uri="{28A0092B-C50C-407E-A947-70E740481C1C}">
                <a14:useLocalDpi xmlns:a14="http://schemas.microsoft.com/office/drawing/2010/main" val="0"/>
              </a:ext>
            </a:extLst>
          </a:blip>
          <a:srcRect t="10149" b="10149"/>
          <a:stretch>
            <a:fillRect/>
          </a:stretch>
        </p:blipFill>
        <p:spPr>
          <a:xfrm>
            <a:off x="-3" y="0"/>
            <a:ext cx="12192000" cy="6478168"/>
          </a:xfrm>
          <a:custGeom>
            <a:avLst/>
            <a:gdLst>
              <a:gd name="connsiteX0" fmla="*/ 0 w 12192000"/>
              <a:gd name="connsiteY0" fmla="*/ 0 h 6478168"/>
              <a:gd name="connsiteX1" fmla="*/ 12192000 w 12192000"/>
              <a:gd name="connsiteY1" fmla="*/ 0 h 6478168"/>
              <a:gd name="connsiteX2" fmla="*/ 12192000 w 12192000"/>
              <a:gd name="connsiteY2" fmla="*/ 6478168 h 6478168"/>
              <a:gd name="connsiteX3" fmla="*/ 11848892 w 12192000"/>
              <a:gd name="connsiteY3" fmla="*/ 6440768 h 6478168"/>
              <a:gd name="connsiteX4" fmla="*/ 6096001 w 12192000"/>
              <a:gd name="connsiteY4" fmla="*/ 6204693 h 6478168"/>
              <a:gd name="connsiteX5" fmla="*/ 343111 w 12192000"/>
              <a:gd name="connsiteY5" fmla="*/ 6440768 h 6478168"/>
              <a:gd name="connsiteX6" fmla="*/ 0 w 12192000"/>
              <a:gd name="connsiteY6" fmla="*/ 6478168 h 647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8">
                <a:moveTo>
                  <a:pt x="0" y="0"/>
                </a:moveTo>
                <a:lnTo>
                  <a:pt x="12192000" y="0"/>
                </a:lnTo>
                <a:lnTo>
                  <a:pt x="12192000" y="6478168"/>
                </a:lnTo>
                <a:lnTo>
                  <a:pt x="11848892" y="6440768"/>
                </a:lnTo>
                <a:cubicBezTo>
                  <a:pt x="10376599" y="6294909"/>
                  <a:pt x="8342645" y="6204693"/>
                  <a:pt x="6096001" y="6204693"/>
                </a:cubicBezTo>
                <a:cubicBezTo>
                  <a:pt x="3849358" y="6204693"/>
                  <a:pt x="1815404" y="6294909"/>
                  <a:pt x="343111" y="6440768"/>
                </a:cubicBezTo>
                <a:lnTo>
                  <a:pt x="0" y="6478168"/>
                </a:lnTo>
                <a:close/>
              </a:path>
            </a:pathLst>
          </a:custGeom>
        </p:spPr>
      </p:pic>
      <p:sp>
        <p:nvSpPr>
          <p:cNvPr id="89" name="任意多边形: 形状 88"/>
          <p:cNvSpPr/>
          <p:nvPr userDrawn="1"/>
        </p:nvSpPr>
        <p:spPr>
          <a:xfrm>
            <a:off x="0" y="-3556"/>
            <a:ext cx="12192000" cy="6478167"/>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9" name="组合 58"/>
          <p:cNvGrpSpPr/>
          <p:nvPr userDrawn="1"/>
        </p:nvGrpSpPr>
        <p:grpSpPr>
          <a:xfrm>
            <a:off x="4936352" y="6468762"/>
            <a:ext cx="2319296" cy="261610"/>
            <a:chOff x="4936352" y="6468762"/>
            <a:chExt cx="2319296" cy="261610"/>
          </a:xfrm>
        </p:grpSpPr>
        <p:sp>
          <p:nvSpPr>
            <p:cNvPr id="60" name="文本框 59"/>
            <p:cNvSpPr txBox="1"/>
            <p:nvPr userDrawn="1"/>
          </p:nvSpPr>
          <p:spPr>
            <a:xfrm>
              <a:off x="5245448" y="6468762"/>
              <a:ext cx="1701107" cy="261610"/>
            </a:xfrm>
            <a:prstGeom prst="rect">
              <a:avLst/>
            </a:prstGeom>
            <a:noFill/>
          </p:spPr>
          <p:txBody>
            <a:bodyPr wrap="none" rtlCol="0">
              <a:spAutoFit/>
            </a:bodyPr>
            <a:lstStyle/>
            <a:p>
              <a:pPr algn="ctr"/>
              <a:r>
                <a:rPr lang="zh-CN" altLang="en-US" sz="1100" spc="300" dirty="0">
                  <a:solidFill>
                    <a:schemeClr val="accent1"/>
                  </a:solidFill>
                  <a:latin typeface="+mn-ea"/>
                  <a:ea typeface="+mn-ea"/>
                </a:rPr>
                <a:t>志存高远 责任为先</a:t>
              </a:r>
            </a:p>
          </p:txBody>
        </p:sp>
        <p:grpSp>
          <p:nvGrpSpPr>
            <p:cNvPr id="61" name="组合 60"/>
            <p:cNvGrpSpPr/>
            <p:nvPr userDrawn="1"/>
          </p:nvGrpSpPr>
          <p:grpSpPr>
            <a:xfrm>
              <a:off x="4936352" y="6592514"/>
              <a:ext cx="2319296" cy="0"/>
              <a:chOff x="4913990" y="6592514"/>
              <a:chExt cx="2319296" cy="0"/>
            </a:xfrm>
          </p:grpSpPr>
          <p:cxnSp>
            <p:nvCxnSpPr>
              <p:cNvPr id="62" name="直接连接符 61"/>
              <p:cNvCxnSpPr/>
              <p:nvPr userDrawn="1"/>
            </p:nvCxnSpPr>
            <p:spPr>
              <a:xfrm>
                <a:off x="4913990"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userDrawn="1"/>
            </p:nvCxnSpPr>
            <p:spPr>
              <a:xfrm>
                <a:off x="6941744"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90" name="任意多边形: 形状 89"/>
          <p:cNvSpPr/>
          <p:nvPr userDrawn="1"/>
        </p:nvSpPr>
        <p:spPr>
          <a:xfrm>
            <a:off x="91440" y="89076"/>
            <a:ext cx="12009120" cy="6300016"/>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矩形 18"/>
          <p:cNvSpPr/>
          <p:nvPr userDrawn="1"/>
        </p:nvSpPr>
        <p:spPr>
          <a:xfrm>
            <a:off x="-1" y="2575973"/>
            <a:ext cx="12191999" cy="1706055"/>
          </a:xfrm>
          <a:prstGeom prst="rect">
            <a:avLst/>
          </a:prstGeom>
          <a:solidFill>
            <a:schemeClr val="bg1"/>
          </a:solidFill>
          <a:ln>
            <a:noFill/>
          </a:ln>
          <a:effectLst>
            <a:outerShdw blurRad="4064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717634" y="705030"/>
            <a:ext cx="4756725" cy="124611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一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42344"/>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2885"/>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userDrawn="1"/>
        </p:nvSpPr>
        <p:spPr>
          <a:xfrm>
            <a:off x="1018572" y="2305298"/>
            <a:ext cx="10154856" cy="2801394"/>
          </a:xfrm>
          <a:prstGeom prst="rect">
            <a:avLst/>
          </a:prstGeom>
          <a:solidFill>
            <a:srgbClr val="FF99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userDrawn="1"/>
        </p:nvSpPr>
        <p:spPr>
          <a:xfrm>
            <a:off x="1018572" y="2418950"/>
            <a:ext cx="10154856" cy="2801394"/>
          </a:xfrm>
          <a:prstGeom prst="rect">
            <a:avLst/>
          </a:prstGeom>
          <a:solidFill>
            <a:schemeClr val="bg2"/>
          </a:solidFill>
          <a:ln>
            <a:noFill/>
          </a:ln>
          <a:effectLst>
            <a:outerShdw blurRad="2921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半闭框 54"/>
          <p:cNvSpPr/>
          <p:nvPr userDrawn="1"/>
        </p:nvSpPr>
        <p:spPr>
          <a:xfrm rot="5400000">
            <a:off x="10259028" y="2305298"/>
            <a:ext cx="914400" cy="914400"/>
          </a:xfrm>
          <a:prstGeom prst="halfFrame">
            <a:avLst>
              <a:gd name="adj1" fmla="val 18000"/>
              <a:gd name="adj2" fmla="val 19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半闭框 56"/>
          <p:cNvSpPr/>
          <p:nvPr userDrawn="1"/>
        </p:nvSpPr>
        <p:spPr>
          <a:xfrm rot="16200000">
            <a:off x="1018572" y="4323148"/>
            <a:ext cx="914400" cy="914400"/>
          </a:xfrm>
          <a:prstGeom prst="halfFrame">
            <a:avLst>
              <a:gd name="adj1" fmla="val 18000"/>
              <a:gd name="adj2" fmla="val 19333"/>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8" name="图片占位符 57"/>
          <p:cNvSpPr>
            <a:spLocks noGrp="1"/>
          </p:cNvSpPr>
          <p:nvPr>
            <p:ph type="pic" sz="quarter" idx="13"/>
          </p:nvPr>
        </p:nvSpPr>
        <p:spPr>
          <a:xfrm>
            <a:off x="1400538" y="1875100"/>
            <a:ext cx="3067291" cy="3750197"/>
          </a:xfrm>
          <a:custGeom>
            <a:avLst/>
            <a:gdLst>
              <a:gd name="connsiteX0" fmla="*/ 0 w 3067291"/>
              <a:gd name="connsiteY0" fmla="*/ 0 h 3750197"/>
              <a:gd name="connsiteX1" fmla="*/ 3067291 w 3067291"/>
              <a:gd name="connsiteY1" fmla="*/ 0 h 3750197"/>
              <a:gd name="connsiteX2" fmla="*/ 3067291 w 3067291"/>
              <a:gd name="connsiteY2" fmla="*/ 3750197 h 3750197"/>
              <a:gd name="connsiteX3" fmla="*/ 0 w 3067291"/>
              <a:gd name="connsiteY3" fmla="*/ 3750197 h 3750197"/>
            </a:gdLst>
            <a:ahLst/>
            <a:cxnLst>
              <a:cxn ang="0">
                <a:pos x="connsiteX0" y="connsiteY0"/>
              </a:cxn>
              <a:cxn ang="0">
                <a:pos x="connsiteX1" y="connsiteY1"/>
              </a:cxn>
              <a:cxn ang="0">
                <a:pos x="connsiteX2" y="connsiteY2"/>
              </a:cxn>
              <a:cxn ang="0">
                <a:pos x="connsiteX3" y="connsiteY3"/>
              </a:cxn>
            </a:cxnLst>
            <a:rect l="l" t="t" r="r" b="b"/>
            <a:pathLst>
              <a:path w="3067291" h="3750197">
                <a:moveTo>
                  <a:pt x="0" y="0"/>
                </a:moveTo>
                <a:lnTo>
                  <a:pt x="3067291" y="0"/>
                </a:lnTo>
                <a:lnTo>
                  <a:pt x="3067291" y="3750197"/>
                </a:lnTo>
                <a:lnTo>
                  <a:pt x="0" y="3750197"/>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9" name="矩形 58"/>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六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userDrawn="1"/>
        </p:nvSpPr>
        <p:spPr>
          <a:xfrm>
            <a:off x="0" y="4328452"/>
            <a:ext cx="12192000" cy="2529548"/>
          </a:xfrm>
          <a:custGeom>
            <a:avLst/>
            <a:gdLst>
              <a:gd name="connsiteX0" fmla="*/ 6096000 w 12192000"/>
              <a:gd name="connsiteY0" fmla="*/ 0 h 2529548"/>
              <a:gd name="connsiteX1" fmla="*/ 12136682 w 12192000"/>
              <a:gd name="connsiteY1" fmla="*/ 669550 h 2529548"/>
              <a:gd name="connsiteX2" fmla="*/ 12192000 w 12192000"/>
              <a:gd name="connsiteY2" fmla="*/ 686936 h 2529548"/>
              <a:gd name="connsiteX3" fmla="*/ 12192000 w 12192000"/>
              <a:gd name="connsiteY3" fmla="*/ 2529548 h 2529548"/>
              <a:gd name="connsiteX4" fmla="*/ 0 w 12192000"/>
              <a:gd name="connsiteY4" fmla="*/ 2529548 h 2529548"/>
              <a:gd name="connsiteX5" fmla="*/ 0 w 12192000"/>
              <a:gd name="connsiteY5" fmla="*/ 686936 h 2529548"/>
              <a:gd name="connsiteX6" fmla="*/ 55319 w 12192000"/>
              <a:gd name="connsiteY6" fmla="*/ 669550 h 2529548"/>
              <a:gd name="connsiteX7" fmla="*/ 6096000 w 12192000"/>
              <a:gd name="connsiteY7" fmla="*/ 0 h 2529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2529548">
                <a:moveTo>
                  <a:pt x="6096000" y="0"/>
                </a:moveTo>
                <a:cubicBezTo>
                  <a:pt x="8527935" y="0"/>
                  <a:pt x="10700860" y="260639"/>
                  <a:pt x="12136682" y="669550"/>
                </a:cubicBezTo>
                <a:lnTo>
                  <a:pt x="12192000" y="686936"/>
                </a:lnTo>
                <a:lnTo>
                  <a:pt x="12192000" y="2529548"/>
                </a:lnTo>
                <a:lnTo>
                  <a:pt x="0" y="2529548"/>
                </a:lnTo>
                <a:lnTo>
                  <a:pt x="0" y="686936"/>
                </a:lnTo>
                <a:lnTo>
                  <a:pt x="55319" y="669550"/>
                </a:lnTo>
                <a:cubicBezTo>
                  <a:pt x="1491140" y="260639"/>
                  <a:pt x="3664065" y="0"/>
                  <a:pt x="6096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9" name="平行四边形 78"/>
          <p:cNvSpPr/>
          <p:nvPr userDrawn="1"/>
        </p:nvSpPr>
        <p:spPr>
          <a:xfrm>
            <a:off x="1610623" y="1647185"/>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图片占位符 60"/>
          <p:cNvSpPr>
            <a:spLocks noGrp="1"/>
          </p:cNvSpPr>
          <p:nvPr>
            <p:ph type="pic" sz="quarter" idx="13"/>
          </p:nvPr>
        </p:nvSpPr>
        <p:spPr>
          <a:xfrm>
            <a:off x="613458"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sp>
        <p:nvSpPr>
          <p:cNvPr id="80" name="平行四边形 79"/>
          <p:cNvSpPr/>
          <p:nvPr userDrawn="1"/>
        </p:nvSpPr>
        <p:spPr>
          <a:xfrm>
            <a:off x="3233819"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图片占位符 63"/>
          <p:cNvSpPr>
            <a:spLocks noGrp="1"/>
          </p:cNvSpPr>
          <p:nvPr>
            <p:ph type="pic" sz="quarter" idx="14"/>
          </p:nvPr>
        </p:nvSpPr>
        <p:spPr>
          <a:xfrm>
            <a:off x="2245489" y="2886437"/>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平行四边形 80"/>
          <p:cNvSpPr/>
          <p:nvPr userDrawn="1"/>
        </p:nvSpPr>
        <p:spPr>
          <a:xfrm>
            <a:off x="5218234"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图片占位符 66"/>
          <p:cNvSpPr>
            <a:spLocks noGrp="1"/>
          </p:cNvSpPr>
          <p:nvPr>
            <p:ph type="pic" sz="quarter" idx="15"/>
          </p:nvPr>
        </p:nvSpPr>
        <p:spPr>
          <a:xfrm>
            <a:off x="4224759"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平行四边形 81"/>
          <p:cNvSpPr/>
          <p:nvPr userDrawn="1"/>
        </p:nvSpPr>
        <p:spPr>
          <a:xfrm>
            <a:off x="8841110"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图片占位符 72"/>
          <p:cNvSpPr>
            <a:spLocks noGrp="1"/>
          </p:cNvSpPr>
          <p:nvPr>
            <p:ph type="pic" sz="quarter" idx="17"/>
          </p:nvPr>
        </p:nvSpPr>
        <p:spPr>
          <a:xfrm>
            <a:off x="7847634"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3" name="平行四边形 82"/>
          <p:cNvSpPr/>
          <p:nvPr userDrawn="1"/>
        </p:nvSpPr>
        <p:spPr>
          <a:xfrm>
            <a:off x="6869684" y="279963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图片占位符 69"/>
          <p:cNvSpPr>
            <a:spLocks noGrp="1"/>
          </p:cNvSpPr>
          <p:nvPr>
            <p:ph type="pic" sz="quarter" idx="16"/>
          </p:nvPr>
        </p:nvSpPr>
        <p:spPr>
          <a:xfrm>
            <a:off x="5883798" y="2898011"/>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4" name="平行四边形 83"/>
          <p:cNvSpPr/>
          <p:nvPr userDrawn="1"/>
        </p:nvSpPr>
        <p:spPr>
          <a:xfrm>
            <a:off x="10466581"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图片占位符 75"/>
          <p:cNvSpPr>
            <a:spLocks noGrp="1"/>
          </p:cNvSpPr>
          <p:nvPr>
            <p:ph type="pic" sz="quarter" idx="18"/>
          </p:nvPr>
        </p:nvSpPr>
        <p:spPr>
          <a:xfrm>
            <a:off x="9483524" y="2898012"/>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cxnSp>
        <p:nvCxnSpPr>
          <p:cNvPr id="86" name="直接连接符 85"/>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9" name="图片 6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四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星形: 六角 61"/>
          <p:cNvSpPr/>
          <p:nvPr userDrawn="1"/>
        </p:nvSpPr>
        <p:spPr>
          <a:xfrm>
            <a:off x="132334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星形: 六角 65"/>
          <p:cNvSpPr/>
          <p:nvPr userDrawn="1"/>
        </p:nvSpPr>
        <p:spPr>
          <a:xfrm>
            <a:off x="132334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图片占位符 64"/>
          <p:cNvSpPr>
            <a:spLocks noGrp="1"/>
          </p:cNvSpPr>
          <p:nvPr>
            <p:ph type="pic" sz="quarter" idx="13"/>
          </p:nvPr>
        </p:nvSpPr>
        <p:spPr>
          <a:xfrm>
            <a:off x="132334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76" name="星形: 六角 75"/>
          <p:cNvSpPr/>
          <p:nvPr userDrawn="1"/>
        </p:nvSpPr>
        <p:spPr>
          <a:xfrm>
            <a:off x="400558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星形: 六角 76"/>
          <p:cNvSpPr/>
          <p:nvPr userDrawn="1"/>
        </p:nvSpPr>
        <p:spPr>
          <a:xfrm>
            <a:off x="400558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图片占位符 77"/>
          <p:cNvSpPr>
            <a:spLocks noGrp="1"/>
          </p:cNvSpPr>
          <p:nvPr>
            <p:ph type="pic" sz="quarter" idx="14"/>
          </p:nvPr>
        </p:nvSpPr>
        <p:spPr>
          <a:xfrm>
            <a:off x="400558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9" name="星形: 六角 78"/>
          <p:cNvSpPr/>
          <p:nvPr userDrawn="1"/>
        </p:nvSpPr>
        <p:spPr>
          <a:xfrm>
            <a:off x="6684326"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星形: 六角 79"/>
          <p:cNvSpPr/>
          <p:nvPr userDrawn="1"/>
        </p:nvSpPr>
        <p:spPr>
          <a:xfrm>
            <a:off x="6684326"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图片占位符 80"/>
          <p:cNvSpPr>
            <a:spLocks noGrp="1"/>
          </p:cNvSpPr>
          <p:nvPr>
            <p:ph type="pic" sz="quarter" idx="15"/>
          </p:nvPr>
        </p:nvSpPr>
        <p:spPr>
          <a:xfrm>
            <a:off x="6684326"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星形: 六角 81"/>
          <p:cNvSpPr/>
          <p:nvPr userDrawn="1"/>
        </p:nvSpPr>
        <p:spPr>
          <a:xfrm>
            <a:off x="9359578"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星形: 六角 82"/>
          <p:cNvSpPr/>
          <p:nvPr userDrawn="1"/>
        </p:nvSpPr>
        <p:spPr>
          <a:xfrm>
            <a:off x="9359578"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图片占位符 83"/>
          <p:cNvSpPr>
            <a:spLocks noGrp="1"/>
          </p:cNvSpPr>
          <p:nvPr>
            <p:ph type="pic" sz="quarter" idx="16"/>
          </p:nvPr>
        </p:nvSpPr>
        <p:spPr>
          <a:xfrm>
            <a:off x="9359578"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4" name="矩形 63"/>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8" name="图片 6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三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3407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53126"/>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694481" y="2362754"/>
            <a:ext cx="3704317" cy="3521527"/>
            <a:chOff x="694481" y="2536373"/>
            <a:chExt cx="3704317" cy="3521527"/>
          </a:xfrm>
        </p:grpSpPr>
        <p:sp>
          <p:nvSpPr>
            <p:cNvPr id="58" name="平行四边形 57"/>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平行四边形 58"/>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4232027" y="2362754"/>
            <a:ext cx="3704317" cy="3521527"/>
            <a:chOff x="694481" y="2536373"/>
            <a:chExt cx="3704317" cy="3521527"/>
          </a:xfrm>
        </p:grpSpPr>
        <p:sp>
          <p:nvSpPr>
            <p:cNvPr id="64" name="平行四边形 63"/>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平行四边形 64"/>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769574" y="2362754"/>
            <a:ext cx="3704317" cy="3521527"/>
            <a:chOff x="694481" y="2536373"/>
            <a:chExt cx="3704317" cy="3521527"/>
          </a:xfrm>
        </p:grpSpPr>
        <p:sp>
          <p:nvSpPr>
            <p:cNvPr id="69" name="平行四边形 68"/>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平行四边形 69"/>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图片占位符 70"/>
          <p:cNvSpPr>
            <a:spLocks noGrp="1"/>
          </p:cNvSpPr>
          <p:nvPr>
            <p:ph type="pic" sz="quarter" idx="13"/>
          </p:nvPr>
        </p:nvSpPr>
        <p:spPr>
          <a:xfrm>
            <a:off x="1313352"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2" name="图片占位符 71"/>
          <p:cNvSpPr>
            <a:spLocks noGrp="1"/>
          </p:cNvSpPr>
          <p:nvPr>
            <p:ph type="pic" sz="quarter" idx="14"/>
          </p:nvPr>
        </p:nvSpPr>
        <p:spPr>
          <a:xfrm>
            <a:off x="8386420"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3" name="图片占位符 72"/>
          <p:cNvSpPr>
            <a:spLocks noGrp="1"/>
          </p:cNvSpPr>
          <p:nvPr>
            <p:ph type="pic" sz="quarter" idx="15"/>
          </p:nvPr>
        </p:nvSpPr>
        <p:spPr>
          <a:xfrm>
            <a:off x="4849886"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cxnSp>
        <p:nvCxnSpPr>
          <p:cNvPr id="74" name="直接连接符 73"/>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5" name="图片 7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两个人物介绍页">
    <p:spTree>
      <p:nvGrpSpPr>
        <p:cNvPr id="1" name=""/>
        <p:cNvGrpSpPr/>
        <p:nvPr/>
      </p:nvGrpSpPr>
      <p:grpSpPr>
        <a:xfrm>
          <a:off x="0" y="0"/>
          <a:ext cx="0" cy="0"/>
          <a:chOff x="0" y="0"/>
          <a:chExt cx="0" cy="0"/>
        </a:xfrm>
      </p:grpSpPr>
      <p:sp>
        <p:nvSpPr>
          <p:cNvPr id="3" name="矩形 2"/>
          <p:cNvSpPr/>
          <p:nvPr userDrawn="1"/>
        </p:nvSpPr>
        <p:spPr>
          <a:xfrm>
            <a:off x="0" y="534075"/>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1321835" y="4726023"/>
            <a:ext cx="9523643" cy="1400498"/>
          </a:xfrm>
          <a:prstGeom prst="rect">
            <a:avLst/>
          </a:prstGeom>
          <a:solidFill>
            <a:srgbClr val="FF9900"/>
          </a:solidFill>
          <a:ln>
            <a:noFill/>
          </a:ln>
          <a:effectLst>
            <a:outerShdw blurRad="457200" dist="38100" dir="5400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p:cNvSpPr/>
          <p:nvPr userDrawn="1"/>
        </p:nvSpPr>
        <p:spPr>
          <a:xfrm flipH="1">
            <a:off x="1321835" y="1813592"/>
            <a:ext cx="9548330" cy="4155455"/>
          </a:xfrm>
          <a:custGeom>
            <a:avLst/>
            <a:gdLst>
              <a:gd name="connsiteX0" fmla="*/ 5551166 w 9548330"/>
              <a:gd name="connsiteY0" fmla="*/ 0 h 4155455"/>
              <a:gd name="connsiteX1" fmla="*/ 2527283 w 9548330"/>
              <a:gd name="connsiteY1" fmla="*/ 0 h 4155455"/>
              <a:gd name="connsiteX2" fmla="*/ 2527284 w 9548330"/>
              <a:gd name="connsiteY2" fmla="*/ 1 h 4155455"/>
              <a:gd name="connsiteX3" fmla="*/ 0 w 9548330"/>
              <a:gd name="connsiteY3" fmla="*/ 1 h 4155455"/>
              <a:gd name="connsiteX4" fmla="*/ 0 w 9548330"/>
              <a:gd name="connsiteY4" fmla="*/ 602362 h 4155455"/>
              <a:gd name="connsiteX5" fmla="*/ 0 w 9548330"/>
              <a:gd name="connsiteY5" fmla="*/ 1269230 h 4155455"/>
              <a:gd name="connsiteX6" fmla="*/ 0 w 9548330"/>
              <a:gd name="connsiteY6" fmla="*/ 4155455 h 4155455"/>
              <a:gd name="connsiteX7" fmla="*/ 9548330 w 9548330"/>
              <a:gd name="connsiteY7" fmla="*/ 4155455 h 4155455"/>
              <a:gd name="connsiteX8" fmla="*/ 9548330 w 9548330"/>
              <a:gd name="connsiteY8" fmla="*/ 602362 h 4155455"/>
              <a:gd name="connsiteX9" fmla="*/ 5930503 w 9548330"/>
              <a:gd name="connsiteY9" fmla="*/ 602362 h 415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48330" h="4155455">
                <a:moveTo>
                  <a:pt x="5551166" y="0"/>
                </a:moveTo>
                <a:lnTo>
                  <a:pt x="2527283" y="0"/>
                </a:lnTo>
                <a:lnTo>
                  <a:pt x="2527284" y="1"/>
                </a:lnTo>
                <a:lnTo>
                  <a:pt x="0" y="1"/>
                </a:lnTo>
                <a:lnTo>
                  <a:pt x="0" y="602362"/>
                </a:lnTo>
                <a:lnTo>
                  <a:pt x="0" y="1269230"/>
                </a:lnTo>
                <a:lnTo>
                  <a:pt x="0" y="4155455"/>
                </a:lnTo>
                <a:lnTo>
                  <a:pt x="9548330" y="4155455"/>
                </a:lnTo>
                <a:lnTo>
                  <a:pt x="9548330" y="602362"/>
                </a:lnTo>
                <a:lnTo>
                  <a:pt x="5930503" y="602362"/>
                </a:lnTo>
                <a:close/>
              </a:path>
            </a:pathLst>
          </a:custGeom>
          <a:solidFill>
            <a:schemeClr val="accent1"/>
          </a:solidFill>
          <a:ln>
            <a:noFill/>
          </a:ln>
          <a:effectLst>
            <a:outerShdw blurRad="673100" dist="381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图片占位符 6"/>
          <p:cNvSpPr>
            <a:spLocks noGrp="1"/>
          </p:cNvSpPr>
          <p:nvPr>
            <p:ph type="pic" sz="quarter" idx="13"/>
          </p:nvPr>
        </p:nvSpPr>
        <p:spPr>
          <a:xfrm>
            <a:off x="1545866" y="1469524"/>
            <a:ext cx="3129322" cy="4499476"/>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55" name="矩形 54"/>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59" name="图片 5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userDrawn="1"/>
        </p:nvCxnSpPr>
        <p:spPr>
          <a:xfrm>
            <a:off x="3516086" y="1840738"/>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7" name="直接连接符 56"/>
          <p:cNvCxnSpPr/>
          <p:nvPr userDrawn="1"/>
        </p:nvCxnSpPr>
        <p:spPr>
          <a:xfrm>
            <a:off x="11335512"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9" name="直接连接符 58"/>
          <p:cNvCxnSpPr/>
          <p:nvPr userDrawn="1"/>
        </p:nvCxnSpPr>
        <p:spPr>
          <a:xfrm>
            <a:off x="3537858"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0" name="直接连接符 59"/>
          <p:cNvCxnSpPr/>
          <p:nvPr userDrawn="1"/>
        </p:nvCxnSpPr>
        <p:spPr>
          <a:xfrm flipH="1">
            <a:off x="838200" y="4211054"/>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flipH="1">
            <a:off x="856488"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5" name="直接连接符 64"/>
          <p:cNvCxnSpPr/>
          <p:nvPr userDrawn="1"/>
        </p:nvCxnSpPr>
        <p:spPr>
          <a:xfrm flipH="1">
            <a:off x="8654142"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7" name="图片占位符 6"/>
          <p:cNvSpPr>
            <a:spLocks noGrp="1"/>
          </p:cNvSpPr>
          <p:nvPr>
            <p:ph type="pic" sz="quarter" idx="13"/>
          </p:nvPr>
        </p:nvSpPr>
        <p:spPr>
          <a:xfrm>
            <a:off x="1079635" y="3718568"/>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6" name="图片占位符 6"/>
          <p:cNvSpPr>
            <a:spLocks noGrp="1"/>
          </p:cNvSpPr>
          <p:nvPr>
            <p:ph type="pic" sz="quarter" idx="14"/>
          </p:nvPr>
        </p:nvSpPr>
        <p:spPr>
          <a:xfrm>
            <a:off x="9469319" y="1348252"/>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1" name="矩形 60"/>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7" name="图片 6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34076"/>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65000"/>
                </a:schemeClr>
              </a:solidFill>
              <a:latin typeface="+mj-ea"/>
              <a:ea typeface="+mj-ea"/>
            </a:endParaRPr>
          </a:p>
        </p:txBody>
      </p:sp>
      <p:pic>
        <p:nvPicPr>
          <p:cNvPr id="62" name="图片 6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2" name="图片 6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11" name="矩形 10"/>
          <p:cNvSpPr/>
          <p:nvPr userDrawn="1"/>
        </p:nvSpPr>
        <p:spPr>
          <a:xfrm>
            <a:off x="0" y="-1"/>
            <a:ext cx="12192000" cy="6858001"/>
          </a:xfrm>
          <a:prstGeom prst="rect">
            <a:avLst/>
          </a:prstGeom>
          <a:blipFill dpi="0" rotWithShape="1">
            <a:blip r:embed="rId2">
              <a:alphaModFix amt="7000"/>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userDrawn="1"/>
        </p:nvSpPr>
        <p:spPr>
          <a:xfrm>
            <a:off x="0" y="0"/>
            <a:ext cx="12192000" cy="6858000"/>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bg>
      <p:bgPr>
        <a:solidFill>
          <a:srgbClr val="9B0D14">
            <a:alpha val="90000"/>
          </a:srgbClr>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bg>
      <p:bgPr>
        <a:solidFill>
          <a:schemeClr val="accent1"/>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t="10256"/>
          <a:stretch>
            <a:fillRect/>
          </a:stretch>
        </p:blipFill>
        <p:spPr>
          <a:xfrm>
            <a:off x="-1" y="-1"/>
            <a:ext cx="12191999" cy="6858001"/>
          </a:xfrm>
          <a:prstGeom prst="rect">
            <a:avLst/>
          </a:prstGeom>
        </p:spPr>
      </p:pic>
      <p:sp>
        <p:nvSpPr>
          <p:cNvPr id="4" name="矩形 3"/>
          <p:cNvSpPr/>
          <p:nvPr userDrawn="1"/>
        </p:nvSpPr>
        <p:spPr>
          <a:xfrm>
            <a:off x="0" y="0"/>
            <a:ext cx="12192000" cy="6857999"/>
          </a:xfrm>
          <a:prstGeom prst="rect">
            <a:avLst/>
          </a:prstGeom>
          <a:gradFill>
            <a:gsLst>
              <a:gs pos="0">
                <a:schemeClr val="accent1"/>
              </a:gs>
              <a:gs pos="100000">
                <a:schemeClr val="accent1">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userDrawn="1"/>
        </p:nvGrpSpPr>
        <p:grpSpPr>
          <a:xfrm>
            <a:off x="0" y="1741717"/>
            <a:ext cx="12192000" cy="3294057"/>
            <a:chOff x="0" y="1670588"/>
            <a:chExt cx="12192000" cy="3516825"/>
          </a:xfrm>
        </p:grpSpPr>
        <p:sp>
          <p:nvSpPr>
            <p:cNvPr id="64" name="矩形 63"/>
            <p:cNvSpPr/>
            <p:nvPr userDrawn="1"/>
          </p:nvSpPr>
          <p:spPr>
            <a:xfrm>
              <a:off x="0" y="1670588"/>
              <a:ext cx="12192000" cy="3516825"/>
            </a:xfrm>
            <a:prstGeom prst="rect">
              <a:avLst/>
            </a:prstGeom>
            <a:solidFill>
              <a:srgbClr val="FF9900"/>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p:cNvSpPr/>
            <p:nvPr userDrawn="1"/>
          </p:nvSpPr>
          <p:spPr>
            <a:xfrm>
              <a:off x="0" y="1776046"/>
              <a:ext cx="12192000" cy="3305908"/>
            </a:xfrm>
            <a:prstGeom prst="rect">
              <a:avLst/>
            </a:prstGeom>
            <a:solidFill>
              <a:schemeClr val="bg1"/>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0" name="组合 59"/>
          <p:cNvGrpSpPr/>
          <p:nvPr userDrawn="1"/>
        </p:nvGrpSpPr>
        <p:grpSpPr>
          <a:xfrm>
            <a:off x="4936352" y="6468762"/>
            <a:ext cx="2319296" cy="261610"/>
            <a:chOff x="4936352" y="6468762"/>
            <a:chExt cx="2319296" cy="261610"/>
          </a:xfrm>
        </p:grpSpPr>
        <p:sp>
          <p:nvSpPr>
            <p:cNvPr id="56" name="文本框 55"/>
            <p:cNvSpPr txBox="1"/>
            <p:nvPr userDrawn="1"/>
          </p:nvSpPr>
          <p:spPr>
            <a:xfrm>
              <a:off x="5245451" y="6468762"/>
              <a:ext cx="1701107" cy="261610"/>
            </a:xfrm>
            <a:prstGeom prst="rect">
              <a:avLst/>
            </a:prstGeom>
            <a:noFill/>
          </p:spPr>
          <p:txBody>
            <a:bodyPr wrap="none" rtlCol="0">
              <a:spAutoFit/>
            </a:bodyPr>
            <a:lstStyle/>
            <a:p>
              <a:pPr algn="ctr"/>
              <a:r>
                <a:rPr lang="zh-CN" altLang="en-US" sz="1100" spc="300" dirty="0">
                  <a:solidFill>
                    <a:schemeClr val="bg1"/>
                  </a:solidFill>
                  <a:latin typeface="+mn-ea"/>
                  <a:ea typeface="+mn-ea"/>
                </a:rPr>
                <a:t>志存高远 责任为先</a:t>
              </a:r>
            </a:p>
          </p:txBody>
        </p:sp>
        <p:grpSp>
          <p:nvGrpSpPr>
            <p:cNvPr id="59" name="组合 58"/>
            <p:cNvGrpSpPr/>
            <p:nvPr userDrawn="1"/>
          </p:nvGrpSpPr>
          <p:grpSpPr>
            <a:xfrm>
              <a:off x="4936352" y="6592514"/>
              <a:ext cx="2319296" cy="0"/>
              <a:chOff x="4913990" y="6592514"/>
              <a:chExt cx="2319296" cy="0"/>
            </a:xfrm>
          </p:grpSpPr>
          <p:cxnSp>
            <p:nvCxnSpPr>
              <p:cNvPr id="57" name="直接连接符 56"/>
              <p:cNvCxnSpPr/>
              <p:nvPr userDrawn="1"/>
            </p:nvCxnSpPr>
            <p:spPr>
              <a:xfrm>
                <a:off x="4913990"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6941744"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47" name="图片 4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6200000">
            <a:off x="-1142998" y="1143001"/>
            <a:ext cx="6857999" cy="4572000"/>
          </a:xfrm>
          <a:prstGeom prst="rect">
            <a:avLst/>
          </a:prstGeom>
        </p:spPr>
      </p:pic>
      <p:sp>
        <p:nvSpPr>
          <p:cNvPr id="48" name="矩形 47"/>
          <p:cNvSpPr/>
          <p:nvPr userDrawn="1"/>
        </p:nvSpPr>
        <p:spPr>
          <a:xfrm>
            <a:off x="0" y="0"/>
            <a:ext cx="4572001" cy="6858001"/>
          </a:xfrm>
          <a:prstGeom prst="rect">
            <a:avLst/>
          </a:prstGeom>
          <a:solidFill>
            <a:srgbClr val="9B0D14">
              <a:alpha val="6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1">
    <p:spTree>
      <p:nvGrpSpPr>
        <p:cNvPr id="1" name=""/>
        <p:cNvGrpSpPr/>
        <p:nvPr/>
      </p:nvGrpSpPr>
      <p:grpSpPr>
        <a:xfrm>
          <a:off x="0" y="0"/>
          <a:ext cx="0" cy="0"/>
          <a:chOff x="0" y="0"/>
          <a:chExt cx="0" cy="0"/>
        </a:xfrm>
      </p:grpSpPr>
      <p:sp>
        <p:nvSpPr>
          <p:cNvPr id="143" name="矩形 142"/>
          <p:cNvSpPr/>
          <p:nvPr userDrawn="1"/>
        </p:nvSpPr>
        <p:spPr>
          <a:xfrm>
            <a:off x="1342195" y="96567"/>
            <a:ext cx="266151" cy="350878"/>
          </a:xfrm>
          <a:prstGeom prst="rect">
            <a:avLst/>
          </a:prstGeom>
          <a:solidFill>
            <a:srgbClr val="FF9900"/>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fld id="{7CFB1EEF-B761-4911-A2FD-18DBD3241D03}" type="slidenum">
              <a:rPr lang="zh-CN" altLang="en-US" spc="90" smtClean="0"/>
              <a:t>‹#›</a:t>
            </a:fld>
            <a:endParaRPr lang="zh-CN" altLang="en-US" spc="90" dirty="0"/>
          </a:p>
        </p:txBody>
      </p:sp>
      <p:sp>
        <p:nvSpPr>
          <p:cNvPr id="142" name="矩形 141"/>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矩形 51"/>
          <p:cNvSpPr/>
          <p:nvPr userDrawn="1"/>
        </p:nvSpPr>
        <p:spPr>
          <a:xfrm>
            <a:off x="-1" y="56965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3" name="图片 5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六张图文页">
    <p:spTree>
      <p:nvGrpSpPr>
        <p:cNvPr id="1" name=""/>
        <p:cNvGrpSpPr/>
        <p:nvPr/>
      </p:nvGrpSpPr>
      <p:grpSpPr>
        <a:xfrm>
          <a:off x="0" y="0"/>
          <a:ext cx="0" cy="0"/>
          <a:chOff x="0" y="0"/>
          <a:chExt cx="0" cy="0"/>
        </a:xfrm>
      </p:grpSpPr>
      <p:sp>
        <p:nvSpPr>
          <p:cNvPr id="3" name="矩形 2"/>
          <p:cNvSpPr/>
          <p:nvPr userDrawn="1"/>
        </p:nvSpPr>
        <p:spPr>
          <a:xfrm>
            <a:off x="0" y="560486"/>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sp>
        <p:nvSpPr>
          <p:cNvPr id="52" name="矩形 51"/>
          <p:cNvSpPr/>
          <p:nvPr userDrawn="1"/>
        </p:nvSpPr>
        <p:spPr>
          <a:xfrm>
            <a:off x="-1" y="563020"/>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64" name="图片占位符 63"/>
          <p:cNvSpPr>
            <a:spLocks noGrp="1"/>
          </p:cNvSpPr>
          <p:nvPr>
            <p:ph type="pic" sz="quarter" idx="13"/>
          </p:nvPr>
        </p:nvSpPr>
        <p:spPr>
          <a:xfrm>
            <a:off x="767953"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p:cNvSpPr>
            <a:spLocks noGrp="1"/>
          </p:cNvSpPr>
          <p:nvPr>
            <p:ph type="pic" sz="quarter" idx="14"/>
          </p:nvPr>
        </p:nvSpPr>
        <p:spPr>
          <a:xfrm>
            <a:off x="4357421"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p:cNvSpPr>
            <a:spLocks noGrp="1"/>
          </p:cNvSpPr>
          <p:nvPr>
            <p:ph type="pic" sz="quarter" idx="15"/>
          </p:nvPr>
        </p:nvSpPr>
        <p:spPr>
          <a:xfrm>
            <a:off x="7946889"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1" name="图片占位符 70"/>
          <p:cNvSpPr>
            <a:spLocks noGrp="1"/>
          </p:cNvSpPr>
          <p:nvPr>
            <p:ph type="pic" sz="quarter" idx="16"/>
          </p:nvPr>
        </p:nvSpPr>
        <p:spPr>
          <a:xfrm>
            <a:off x="2562687"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5" name="图片占位符 74"/>
          <p:cNvSpPr>
            <a:spLocks noGrp="1"/>
          </p:cNvSpPr>
          <p:nvPr>
            <p:ph type="pic" sz="quarter" idx="17"/>
          </p:nvPr>
        </p:nvSpPr>
        <p:spPr>
          <a:xfrm>
            <a:off x="6152155"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图片占位符 80"/>
          <p:cNvSpPr>
            <a:spLocks noGrp="1"/>
          </p:cNvSpPr>
          <p:nvPr>
            <p:ph type="pic" sz="quarter" idx="18"/>
          </p:nvPr>
        </p:nvSpPr>
        <p:spPr>
          <a:xfrm>
            <a:off x="9741624"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58" name="矩形 5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四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userDrawn="1"/>
        </p:nvSpPr>
        <p:spPr>
          <a:xfrm>
            <a:off x="-2392680" y="3707929"/>
            <a:ext cx="16977360" cy="5764554"/>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userDrawn="1"/>
        </p:nvSpPr>
        <p:spPr>
          <a:xfrm>
            <a:off x="-2392680" y="3850640"/>
            <a:ext cx="16977360" cy="5764554"/>
          </a:xfrm>
          <a:prstGeom prst="ellipse">
            <a:avLst/>
          </a:prstGeom>
          <a:ln>
            <a:noFill/>
          </a:ln>
          <a:effectLst>
            <a:outerShdw blurRad="1397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图片占位符 59"/>
          <p:cNvSpPr>
            <a:spLocks noGrp="1"/>
          </p:cNvSpPr>
          <p:nvPr>
            <p:ph type="pic" sz="quarter" idx="13"/>
          </p:nvPr>
        </p:nvSpPr>
        <p:spPr>
          <a:xfrm>
            <a:off x="883921"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2" name="图片占位符 61"/>
          <p:cNvSpPr>
            <a:spLocks noGrp="1"/>
          </p:cNvSpPr>
          <p:nvPr>
            <p:ph type="pic" sz="quarter" idx="14"/>
          </p:nvPr>
        </p:nvSpPr>
        <p:spPr>
          <a:xfrm>
            <a:off x="3642554"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p:cNvSpPr>
            <a:spLocks noGrp="1"/>
          </p:cNvSpPr>
          <p:nvPr>
            <p:ph type="pic" sz="quarter" idx="15"/>
          </p:nvPr>
        </p:nvSpPr>
        <p:spPr>
          <a:xfrm>
            <a:off x="6401187"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p:cNvSpPr>
            <a:spLocks noGrp="1"/>
          </p:cNvSpPr>
          <p:nvPr>
            <p:ph type="pic" sz="quarter" idx="16"/>
          </p:nvPr>
        </p:nvSpPr>
        <p:spPr>
          <a:xfrm>
            <a:off x="9159820"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8" name="矩形 5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三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userDrawn="1"/>
        </p:nvSpPr>
        <p:spPr>
          <a:xfrm flipH="1">
            <a:off x="0" y="3753288"/>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1" fmla="*/ 12192000 w 12192000"/>
              <a:gd name="-2" fmla="*/ 0 h 1730415"/>
              <a:gd name="-3" fmla="*/ 6096000 w 12192000"/>
              <a:gd name="-4" fmla="*/ 219919 h 1730415"/>
              <a:gd name="-5" fmla="*/ 0 w 12192000"/>
              <a:gd name="-6" fmla="*/ 0 h 1730415"/>
              <a:gd name="-7" fmla="*/ 0 w 12192000"/>
              <a:gd name="-8" fmla="*/ 1730415 h 1730415"/>
              <a:gd name="-9" fmla="*/ 6096000 w 12192000"/>
              <a:gd name="-10" fmla="*/ 1730415 h 1730415"/>
              <a:gd name="-11" fmla="*/ 12192000 w 12192000"/>
              <a:gd name="-12" fmla="*/ 1730415 h 1730415"/>
              <a:gd name="connsiteX6" fmla="*/ 12192000 w 12192000"/>
              <a:gd name="connsiteY6" fmla="*/ 0 h 1730415"/>
              <a:gd name="-13" fmla="*/ 12192000 w 12192000"/>
              <a:gd name="-14" fmla="*/ 0 h 1730415"/>
              <a:gd name="-15" fmla="*/ 6096000 w 12192000"/>
              <a:gd name="-16" fmla="*/ 219919 h 1730415"/>
              <a:gd name="-17" fmla="*/ 0 w 12192000"/>
              <a:gd name="-18" fmla="*/ 0 h 1730415"/>
              <a:gd name="-19" fmla="*/ 0 w 12192000"/>
              <a:gd name="-20" fmla="*/ 1730415 h 1730415"/>
              <a:gd name="-21" fmla="*/ 6096000 w 12192000"/>
              <a:gd name="-22" fmla="*/ 1730415 h 1730415"/>
              <a:gd name="-23" fmla="*/ 12192000 w 12192000"/>
              <a:gd name="-24" fmla="*/ 1730415 h 1730415"/>
              <a:gd name="-25" fmla="*/ 12192000 w 12192000"/>
              <a:gd name="-26" fmla="*/ 0 h 1730415"/>
              <a:gd name="-27" fmla="*/ 12192000 w 12192000"/>
              <a:gd name="-28" fmla="*/ 0 h 1730415"/>
              <a:gd name="-29" fmla="*/ 6096000 w 12192000"/>
              <a:gd name="-30" fmla="*/ 219919 h 1730415"/>
              <a:gd name="-31" fmla="*/ 0 w 12192000"/>
              <a:gd name="-32" fmla="*/ 0 h 1730415"/>
              <a:gd name="-33" fmla="*/ 0 w 12192000"/>
              <a:gd name="-34" fmla="*/ 1730415 h 1730415"/>
              <a:gd name="-35" fmla="*/ 6096000 w 12192000"/>
              <a:gd name="-36" fmla="*/ 1730415 h 1730415"/>
              <a:gd name="-37" fmla="*/ 12192000 w 12192000"/>
              <a:gd name="-38" fmla="*/ 1730415 h 1730415"/>
              <a:gd name="-39" fmla="*/ 12192000 w 12192000"/>
              <a:gd name="-40" fmla="*/ 0 h 1730415"/>
              <a:gd name="-41" fmla="*/ 12192000 w 12192000"/>
              <a:gd name="-42" fmla="*/ 0 h 1730415"/>
              <a:gd name="-43" fmla="*/ 6096000 w 12192000"/>
              <a:gd name="-44" fmla="*/ 428577 h 1730415"/>
              <a:gd name="-45" fmla="*/ 0 w 12192000"/>
              <a:gd name="-46" fmla="*/ 0 h 1730415"/>
              <a:gd name="-47" fmla="*/ 0 w 12192000"/>
              <a:gd name="-48" fmla="*/ 1730415 h 1730415"/>
              <a:gd name="-49" fmla="*/ 6096000 w 12192000"/>
              <a:gd name="-50" fmla="*/ 1730415 h 1730415"/>
              <a:gd name="-51" fmla="*/ 12192000 w 12192000"/>
              <a:gd name="-52" fmla="*/ 1730415 h 1730415"/>
              <a:gd name="-53" fmla="*/ 12192000 w 12192000"/>
              <a:gd name="-54" fmla="*/ 0 h 1730415"/>
              <a:gd name="-55" fmla="*/ 12192000 w 12192000"/>
              <a:gd name="-56" fmla="*/ 0 h 1730415"/>
              <a:gd name="-57" fmla="*/ 6096000 w 12192000"/>
              <a:gd name="-58" fmla="*/ 428577 h 1730415"/>
              <a:gd name="-59" fmla="*/ 0 w 12192000"/>
              <a:gd name="-60" fmla="*/ 0 h 1730415"/>
              <a:gd name="-61" fmla="*/ 0 w 12192000"/>
              <a:gd name="-62" fmla="*/ 1730415 h 1730415"/>
              <a:gd name="-63" fmla="*/ 6096000 w 12192000"/>
              <a:gd name="-64" fmla="*/ 1730415 h 1730415"/>
              <a:gd name="-65" fmla="*/ 12192000 w 12192000"/>
              <a:gd name="-66" fmla="*/ 1730415 h 1730415"/>
              <a:gd name="-67" fmla="*/ 12192000 w 12192000"/>
              <a:gd name="-68" fmla="*/ 0 h 1730415"/>
              <a:gd name="-69" fmla="*/ 12192000 w 12192000"/>
              <a:gd name="-70" fmla="*/ 0 h 1730415"/>
              <a:gd name="-71" fmla="*/ 6096000 w 12192000"/>
              <a:gd name="-72" fmla="*/ 428577 h 1730415"/>
              <a:gd name="-73" fmla="*/ 0 w 12192000"/>
              <a:gd name="-74" fmla="*/ 0 h 1730415"/>
              <a:gd name="-75" fmla="*/ 0 w 12192000"/>
              <a:gd name="-76" fmla="*/ 1730415 h 1730415"/>
              <a:gd name="-77" fmla="*/ 6096000 w 12192000"/>
              <a:gd name="-78" fmla="*/ 1730415 h 1730415"/>
              <a:gd name="-79" fmla="*/ 12192000 w 12192000"/>
              <a:gd name="-80" fmla="*/ 1730415 h 1730415"/>
              <a:gd name="-81" fmla="*/ 12192000 w 12192000"/>
              <a:gd name="-82" fmla="*/ 0 h 1730415"/>
            </a:gdLst>
            <a:ahLst/>
            <a:cxnLst>
              <a:cxn ang="0">
                <a:pos x="-69" y="-70"/>
              </a:cxn>
              <a:cxn ang="0">
                <a:pos x="-71" y="-72"/>
              </a:cxn>
              <a:cxn ang="0">
                <a:pos x="-73" y="-74"/>
              </a:cxn>
              <a:cxn ang="0">
                <a:pos x="-75" y="-76"/>
              </a:cxn>
              <a:cxn ang="0">
                <a:pos x="-77" y="-78"/>
              </a:cxn>
              <a:cxn ang="0">
                <a:pos x="-79" y="-80"/>
              </a:cxn>
              <a:cxn ang="0">
                <a:pos x="-81" y="-82"/>
              </a:cxn>
            </a:cxnLst>
            <a:rect l="l" t="t" r="r" b="b"/>
            <a:pathLst>
              <a:path w="12192000" h="1730415">
                <a:moveTo>
                  <a:pt x="12192000" y="0"/>
                </a:moveTo>
                <a:cubicBezTo>
                  <a:pt x="10599838" y="191556"/>
                  <a:pt x="8139575" y="436294"/>
                  <a:pt x="6096000" y="428577"/>
                </a:cubicBezTo>
                <a:cubicBezTo>
                  <a:pt x="4052425" y="436294"/>
                  <a:pt x="1464841" y="174350"/>
                  <a:pt x="0" y="0"/>
                </a:cubicBezTo>
                <a:lnTo>
                  <a:pt x="0" y="1730415"/>
                </a:lnTo>
                <a:lnTo>
                  <a:pt x="6096000" y="1730415"/>
                </a:lnTo>
                <a:lnTo>
                  <a:pt x="12192000" y="1730415"/>
                </a:lnTo>
                <a:lnTo>
                  <a:pt x="1219200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任意多边形: 形状 52"/>
          <p:cNvSpPr/>
          <p:nvPr userDrawn="1"/>
        </p:nvSpPr>
        <p:spPr>
          <a:xfrm flipH="1">
            <a:off x="0" y="4074290"/>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1" fmla="*/ 12192000 w 12192000"/>
              <a:gd name="-2" fmla="*/ 0 h 1730415"/>
              <a:gd name="-3" fmla="*/ 6096000 w 12192000"/>
              <a:gd name="-4" fmla="*/ 219919 h 1730415"/>
              <a:gd name="-5" fmla="*/ 0 w 12192000"/>
              <a:gd name="-6" fmla="*/ 0 h 1730415"/>
              <a:gd name="-7" fmla="*/ 0 w 12192000"/>
              <a:gd name="-8" fmla="*/ 1730415 h 1730415"/>
              <a:gd name="-9" fmla="*/ 6096000 w 12192000"/>
              <a:gd name="-10" fmla="*/ 1730415 h 1730415"/>
              <a:gd name="-11" fmla="*/ 12192000 w 12192000"/>
              <a:gd name="-12" fmla="*/ 1730415 h 1730415"/>
              <a:gd name="connsiteX6" fmla="*/ 12192000 w 12192000"/>
              <a:gd name="connsiteY6" fmla="*/ 0 h 1730415"/>
              <a:gd name="-13" fmla="*/ 12192000 w 12192000"/>
              <a:gd name="-14" fmla="*/ 0 h 1730415"/>
              <a:gd name="-15" fmla="*/ 6096000 w 12192000"/>
              <a:gd name="-16" fmla="*/ 219919 h 1730415"/>
              <a:gd name="-17" fmla="*/ 0 w 12192000"/>
              <a:gd name="-18" fmla="*/ 0 h 1730415"/>
              <a:gd name="-19" fmla="*/ 0 w 12192000"/>
              <a:gd name="-20" fmla="*/ 1730415 h 1730415"/>
              <a:gd name="-21" fmla="*/ 6096000 w 12192000"/>
              <a:gd name="-22" fmla="*/ 1730415 h 1730415"/>
              <a:gd name="-23" fmla="*/ 12192000 w 12192000"/>
              <a:gd name="-24" fmla="*/ 1730415 h 1730415"/>
              <a:gd name="-25" fmla="*/ 12192000 w 12192000"/>
              <a:gd name="-26" fmla="*/ 0 h 1730415"/>
              <a:gd name="-27" fmla="*/ 12192000 w 12192000"/>
              <a:gd name="-28" fmla="*/ 0 h 1730415"/>
              <a:gd name="-29" fmla="*/ 6096000 w 12192000"/>
              <a:gd name="-30" fmla="*/ 219919 h 1730415"/>
              <a:gd name="-31" fmla="*/ 0 w 12192000"/>
              <a:gd name="-32" fmla="*/ 0 h 1730415"/>
              <a:gd name="-33" fmla="*/ 0 w 12192000"/>
              <a:gd name="-34" fmla="*/ 1730415 h 1730415"/>
              <a:gd name="-35" fmla="*/ 6096000 w 12192000"/>
              <a:gd name="-36" fmla="*/ 1730415 h 1730415"/>
              <a:gd name="-37" fmla="*/ 12192000 w 12192000"/>
              <a:gd name="-38" fmla="*/ 1730415 h 1730415"/>
              <a:gd name="-39" fmla="*/ 12192000 w 12192000"/>
              <a:gd name="-40" fmla="*/ 0 h 1730415"/>
            </a:gdLst>
            <a:ahLst/>
            <a:cxnLst>
              <a:cxn ang="0">
                <a:pos x="-27" y="-28"/>
              </a:cxn>
              <a:cxn ang="0">
                <a:pos x="-29" y="-30"/>
              </a:cxn>
              <a:cxn ang="0">
                <a:pos x="-31" y="-32"/>
              </a:cxn>
              <a:cxn ang="0">
                <a:pos x="-33" y="-34"/>
              </a:cxn>
              <a:cxn ang="0">
                <a:pos x="-35" y="-36"/>
              </a:cxn>
              <a:cxn ang="0">
                <a:pos x="-37" y="-38"/>
              </a:cxn>
              <a:cxn ang="0">
                <a:pos x="-39" y="-40"/>
              </a:cxn>
            </a:cxnLst>
            <a:rect l="l" t="t" r="r" b="b"/>
            <a:pathLst>
              <a:path w="12192000" h="1730415">
                <a:moveTo>
                  <a:pt x="12192000" y="0"/>
                </a:moveTo>
                <a:cubicBezTo>
                  <a:pt x="10460941" y="119605"/>
                  <a:pt x="8139575" y="227636"/>
                  <a:pt x="6096000" y="219919"/>
                </a:cubicBezTo>
                <a:cubicBezTo>
                  <a:pt x="4052425" y="227636"/>
                  <a:pt x="1869955" y="131179"/>
                  <a:pt x="0" y="0"/>
                </a:cubicBezTo>
                <a:lnTo>
                  <a:pt x="0" y="1730415"/>
                </a:lnTo>
                <a:lnTo>
                  <a:pt x="6096000" y="1730415"/>
                </a:lnTo>
                <a:lnTo>
                  <a:pt x="12192000" y="1730415"/>
                </a:lnTo>
                <a:lnTo>
                  <a:pt x="1219200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dirty="0"/>
              <a:t>  </a:t>
            </a:r>
            <a:r>
              <a:rPr lang="en-US" altLang="zh-CN" spc="90" dirty="0"/>
              <a:t>Page </a:t>
            </a:r>
            <a:fld id="{7CFB1EEF-B761-4911-A2FD-18DBD3241D03}" type="slidenum">
              <a:rPr lang="zh-CN" altLang="en-US" spc="90" dirty="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9" name="图片占位符 58"/>
          <p:cNvSpPr>
            <a:spLocks noGrp="1"/>
          </p:cNvSpPr>
          <p:nvPr>
            <p:ph type="pic" sz="quarter" idx="13"/>
          </p:nvPr>
        </p:nvSpPr>
        <p:spPr>
          <a:xfrm>
            <a:off x="1261234"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77800" dist="38100" algn="l" rotWithShape="0">
              <a:prstClr val="black">
                <a:alpha val="20000"/>
              </a:prstClr>
            </a:outerShdw>
          </a:effectLst>
          <a:scene3d>
            <a:camera prst="perspectiveLeft"/>
            <a:lightRig rig="threePt" dir="t"/>
          </a:scene3d>
        </p:spPr>
        <p:txBody>
          <a:bodyPr wrap="square">
            <a:noAutofit/>
          </a:bodyPr>
          <a:lstStyle/>
          <a:p>
            <a:endParaRPr lang="zh-CN" altLang="en-US"/>
          </a:p>
        </p:txBody>
      </p:sp>
      <p:sp>
        <p:nvSpPr>
          <p:cNvPr id="61" name="图片占位符 60"/>
          <p:cNvSpPr>
            <a:spLocks noGrp="1"/>
          </p:cNvSpPr>
          <p:nvPr>
            <p:ph type="pic" sz="quarter" idx="14"/>
          </p:nvPr>
        </p:nvSpPr>
        <p:spPr>
          <a:xfrm>
            <a:off x="8525095"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27000" dist="38100" dir="10800000" algn="r" rotWithShape="0">
              <a:prstClr val="black">
                <a:alpha val="20000"/>
              </a:prstClr>
            </a:outerShdw>
          </a:effectLst>
          <a:scene3d>
            <a:camera prst="perspectiveRight"/>
            <a:lightRig rig="threePt" dir="t"/>
          </a:scene3d>
        </p:spPr>
        <p:txBody>
          <a:bodyPr wrap="square">
            <a:noAutofit/>
          </a:bodyPr>
          <a:lstStyle/>
          <a:p>
            <a:endParaRPr lang="zh-CN" altLang="en-US"/>
          </a:p>
        </p:txBody>
      </p:sp>
      <p:sp>
        <p:nvSpPr>
          <p:cNvPr id="66" name="图片占位符 65"/>
          <p:cNvSpPr>
            <a:spLocks noGrp="1"/>
          </p:cNvSpPr>
          <p:nvPr>
            <p:ph type="pic" sz="quarter" idx="15"/>
          </p:nvPr>
        </p:nvSpPr>
        <p:spPr>
          <a:xfrm>
            <a:off x="4870735" y="2000995"/>
            <a:ext cx="2553198" cy="2622134"/>
          </a:xfrm>
          <a:custGeom>
            <a:avLst/>
            <a:gdLst>
              <a:gd name="connsiteX0" fmla="*/ 0 w 2594851"/>
              <a:gd name="connsiteY0" fmla="*/ 0 h 3470916"/>
              <a:gd name="connsiteX1" fmla="*/ 2594851 w 2594851"/>
              <a:gd name="connsiteY1" fmla="*/ 0 h 3470916"/>
              <a:gd name="connsiteX2" fmla="*/ 2594851 w 2594851"/>
              <a:gd name="connsiteY2" fmla="*/ 3470916 h 3470916"/>
              <a:gd name="connsiteX3" fmla="*/ 0 w 2594851"/>
              <a:gd name="connsiteY3" fmla="*/ 3470916 h 3470916"/>
            </a:gdLst>
            <a:ahLst/>
            <a:cxnLst>
              <a:cxn ang="0">
                <a:pos x="connsiteX0" y="connsiteY0"/>
              </a:cxn>
              <a:cxn ang="0">
                <a:pos x="connsiteX1" y="connsiteY1"/>
              </a:cxn>
              <a:cxn ang="0">
                <a:pos x="connsiteX2" y="connsiteY2"/>
              </a:cxn>
              <a:cxn ang="0">
                <a:pos x="connsiteX3" y="connsiteY3"/>
              </a:cxn>
            </a:cxnLst>
            <a:rect l="l" t="t" r="r" b="b"/>
            <a:pathLst>
              <a:path w="2594851" h="3470916">
                <a:moveTo>
                  <a:pt x="0" y="0"/>
                </a:moveTo>
                <a:lnTo>
                  <a:pt x="2594851" y="0"/>
                </a:lnTo>
                <a:lnTo>
                  <a:pt x="2594851" y="3470916"/>
                </a:lnTo>
                <a:lnTo>
                  <a:pt x="0" y="3470916"/>
                </a:lnTo>
                <a:close/>
              </a:path>
            </a:pathLst>
          </a:custGeom>
          <a:ln w="44450">
            <a:solidFill>
              <a:schemeClr val="bg1"/>
            </a:solidFill>
          </a:ln>
          <a:effectLst>
            <a:outerShdw blurRad="228600" sx="102000" sy="102000" algn="ctr" rotWithShape="0">
              <a:prstClr val="black">
                <a:alpha val="20000"/>
              </a:prstClr>
            </a:outerShdw>
          </a:effectLst>
        </p:spPr>
        <p:txBody>
          <a:bodyPr wrap="square">
            <a:noAutofit/>
          </a:bodyPr>
          <a:lstStyle/>
          <a:p>
            <a:endParaRPr lang="zh-CN" altLang="en-US"/>
          </a:p>
        </p:txBody>
      </p:sp>
      <p:sp>
        <p:nvSpPr>
          <p:cNvPr id="57" name="矩形 56"/>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两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userDrawn="1"/>
        </p:nvSpPr>
        <p:spPr>
          <a:xfrm>
            <a:off x="0" y="3751510"/>
            <a:ext cx="12192000" cy="300363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userDrawn="1"/>
        </p:nvSpPr>
        <p:spPr>
          <a:xfrm>
            <a:off x="0" y="3854370"/>
            <a:ext cx="12192000" cy="30036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2" name="图片占位符 61"/>
          <p:cNvSpPr>
            <a:spLocks noGrp="1"/>
          </p:cNvSpPr>
          <p:nvPr>
            <p:ph type="pic" sz="quarter" idx="14"/>
          </p:nvPr>
        </p:nvSpPr>
        <p:spPr>
          <a:xfrm>
            <a:off x="7245460" y="1855886"/>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sp>
        <p:nvSpPr>
          <p:cNvPr id="60" name="图片占位符 59"/>
          <p:cNvSpPr>
            <a:spLocks noGrp="1"/>
          </p:cNvSpPr>
          <p:nvPr>
            <p:ph type="pic" sz="quarter" idx="13"/>
          </p:nvPr>
        </p:nvSpPr>
        <p:spPr>
          <a:xfrm>
            <a:off x="1539142" y="1855885"/>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grpSp>
        <p:nvGrpSpPr>
          <p:cNvPr id="4" name="组合 3"/>
          <p:cNvGrpSpPr/>
          <p:nvPr userDrawn="1"/>
        </p:nvGrpSpPr>
        <p:grpSpPr>
          <a:xfrm>
            <a:off x="2989652" y="1550098"/>
            <a:ext cx="2214911" cy="1736821"/>
            <a:chOff x="2795481" y="1665285"/>
            <a:chExt cx="2214911" cy="1736821"/>
          </a:xfrm>
        </p:grpSpPr>
        <p:sp>
          <p:nvSpPr>
            <p:cNvPr id="10" name="矩形 9"/>
            <p:cNvSpPr/>
            <p:nvPr userDrawn="1"/>
          </p:nvSpPr>
          <p:spPr>
            <a:xfrm>
              <a:off x="2795481"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userDrawn="1"/>
          </p:nvSpPr>
          <p:spPr>
            <a:xfrm>
              <a:off x="2882194"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userDrawn="1"/>
        </p:nvGrpSpPr>
        <p:grpSpPr>
          <a:xfrm>
            <a:off x="8679614" y="1550098"/>
            <a:ext cx="2214911" cy="1736821"/>
            <a:chOff x="8485443" y="1665285"/>
            <a:chExt cx="2214911" cy="1736821"/>
          </a:xfrm>
        </p:grpSpPr>
        <p:sp>
          <p:nvSpPr>
            <p:cNvPr id="65" name="矩形 64"/>
            <p:cNvSpPr/>
            <p:nvPr userDrawn="1"/>
          </p:nvSpPr>
          <p:spPr>
            <a:xfrm>
              <a:off x="8485443"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userDrawn="1"/>
          </p:nvSpPr>
          <p:spPr>
            <a:xfrm>
              <a:off x="8572156"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userDrawn="1"/>
        </p:nvGrpSpPr>
        <p:grpSpPr>
          <a:xfrm rot="10800000">
            <a:off x="1295604" y="2597509"/>
            <a:ext cx="2214911" cy="1736821"/>
            <a:chOff x="2795481" y="1665285"/>
            <a:chExt cx="2214911" cy="1736821"/>
          </a:xfrm>
        </p:grpSpPr>
        <p:sp>
          <p:nvSpPr>
            <p:cNvPr id="77" name="矩形 76"/>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userDrawn="1"/>
        </p:nvGrpSpPr>
        <p:grpSpPr>
          <a:xfrm rot="10800000">
            <a:off x="7024785" y="2597509"/>
            <a:ext cx="2214911" cy="1736821"/>
            <a:chOff x="2795481" y="1665285"/>
            <a:chExt cx="2214911" cy="1736821"/>
          </a:xfrm>
        </p:grpSpPr>
        <p:sp>
          <p:nvSpPr>
            <p:cNvPr id="80" name="矩形 79"/>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矩形 6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0" name="图片 6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F3C242-7F95-44DB-80BE-49C4BD2CCD4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wmf"/></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ags" Target="../tags/tag1.xml"/><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780248" y="5275750"/>
            <a:ext cx="2190023" cy="400110"/>
          </a:xfrm>
          <a:prstGeom prst="rect">
            <a:avLst/>
          </a:prstGeom>
        </p:spPr>
        <p:txBody>
          <a:bodyPr wrap="none">
            <a:spAutoFit/>
          </a:bodyPr>
          <a:lstStyle/>
          <a:p>
            <a:r>
              <a:rPr lang="zh-CN" altLang="en-US" sz="2000" spc="-150" dirty="0">
                <a:solidFill>
                  <a:srgbClr val="FF9900"/>
                </a:solidFill>
                <a:latin typeface="+mj-ea"/>
                <a:sym typeface="Wingdings 3" pitchFamily="18" charset="2"/>
              </a:rPr>
              <a:t></a:t>
            </a:r>
            <a:r>
              <a:rPr lang="zh-CN" altLang="en-US" sz="2000" b="1" dirty="0">
                <a:solidFill>
                  <a:schemeClr val="bg1"/>
                </a:solidFill>
                <a:latin typeface="+mn-ea"/>
              </a:rPr>
              <a:t>汇报人：曹思龙</a:t>
            </a:r>
          </a:p>
        </p:txBody>
      </p:sp>
      <p:sp>
        <p:nvSpPr>
          <p:cNvPr id="3" name="矩形 2"/>
          <p:cNvSpPr/>
          <p:nvPr/>
        </p:nvSpPr>
        <p:spPr>
          <a:xfrm>
            <a:off x="6524699" y="5275750"/>
            <a:ext cx="2018501" cy="400110"/>
          </a:xfrm>
          <a:prstGeom prst="rect">
            <a:avLst/>
          </a:prstGeom>
        </p:spPr>
        <p:txBody>
          <a:bodyPr wrap="none">
            <a:spAutoFit/>
          </a:bodyPr>
          <a:lstStyle/>
          <a:p>
            <a:r>
              <a:rPr lang="zh-CN" altLang="en-US" sz="2000" spc="-150" dirty="0">
                <a:solidFill>
                  <a:srgbClr val="FF9900"/>
                </a:solidFill>
                <a:latin typeface="+mj-ea"/>
                <a:sym typeface="Wingdings 3" pitchFamily="18" charset="2"/>
              </a:rPr>
              <a:t></a:t>
            </a:r>
            <a:r>
              <a:rPr lang="zh-CN" altLang="en-US" sz="2000" b="1" dirty="0">
                <a:solidFill>
                  <a:schemeClr val="bg1"/>
                </a:solidFill>
                <a:latin typeface="+mn-ea"/>
              </a:rPr>
              <a:t>时间：</a:t>
            </a:r>
            <a:r>
              <a:rPr lang="en-US" altLang="zh-CN" sz="2000" b="1" dirty="0">
                <a:solidFill>
                  <a:schemeClr val="bg1"/>
                </a:solidFill>
                <a:latin typeface="+mn-ea"/>
              </a:rPr>
              <a:t>2024.5 </a:t>
            </a:r>
            <a:endParaRPr lang="zh-CN" altLang="en-US" sz="2000" b="1" dirty="0">
              <a:solidFill>
                <a:schemeClr val="bg1"/>
              </a:solidFill>
              <a:latin typeface="+mn-ea"/>
            </a:endParaRPr>
          </a:p>
        </p:txBody>
      </p:sp>
      <p:sp>
        <p:nvSpPr>
          <p:cNvPr id="2" name="文本框 1"/>
          <p:cNvSpPr txBox="1"/>
          <p:nvPr/>
        </p:nvSpPr>
        <p:spPr>
          <a:xfrm>
            <a:off x="3301280" y="3003848"/>
            <a:ext cx="5875337" cy="923330"/>
          </a:xfrm>
          <a:prstGeom prst="rect">
            <a:avLst/>
          </a:prstGeom>
          <a:noFill/>
        </p:spPr>
        <p:txBody>
          <a:bodyPr wrap="square" rtlCol="0">
            <a:spAutoFit/>
          </a:bodyPr>
          <a:lstStyle/>
          <a:p>
            <a:r>
              <a:rPr lang="zh-CN" altLang="en-US" sz="5400" b="1" dirty="0">
                <a:solidFill>
                  <a:schemeClr val="accent1"/>
                </a:solidFill>
                <a:latin typeface="+mj-ea"/>
                <a:ea typeface="+mj-ea"/>
              </a:rPr>
              <a:t>       组会汇报</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5735578-88C6-95F5-A7BE-44FFEBA46491}"/>
              </a:ext>
            </a:extLst>
          </p:cNvPr>
          <p:cNvSpPr>
            <a:spLocks noGrp="1"/>
          </p:cNvSpPr>
          <p:nvPr>
            <p:ph type="sldNum" sz="quarter" idx="12"/>
          </p:nvPr>
        </p:nvSpPr>
        <p:spPr/>
        <p:txBody>
          <a:bodyPr/>
          <a:lstStyle/>
          <a:p>
            <a:fld id="{7CFB1EEF-B761-4911-A2FD-18DBD3241D03}" type="slidenum">
              <a:rPr lang="zh-CN" altLang="en-US" spc="90" smtClean="0"/>
              <a:t>10</a:t>
            </a:fld>
            <a:endParaRPr lang="zh-CN" altLang="en-US" spc="90" dirty="0"/>
          </a:p>
        </p:txBody>
      </p:sp>
      <p:sp>
        <p:nvSpPr>
          <p:cNvPr id="5" name="文本框 4">
            <a:extLst>
              <a:ext uri="{FF2B5EF4-FFF2-40B4-BE49-F238E27FC236}">
                <a16:creationId xmlns:a16="http://schemas.microsoft.com/office/drawing/2014/main" id="{05FFC8D0-C036-78D6-7AAD-DD3CAD644013}"/>
              </a:ext>
            </a:extLst>
          </p:cNvPr>
          <p:cNvSpPr txBox="1"/>
          <p:nvPr/>
        </p:nvSpPr>
        <p:spPr>
          <a:xfrm>
            <a:off x="386333" y="729734"/>
            <a:ext cx="6863921" cy="369332"/>
          </a:xfrm>
          <a:prstGeom prst="rect">
            <a:avLst/>
          </a:prstGeom>
          <a:noFill/>
        </p:spPr>
        <p:txBody>
          <a:bodyPr wrap="square">
            <a:spAutoFit/>
          </a:bodyPr>
          <a:lstStyle/>
          <a:p>
            <a:r>
              <a:rPr lang="zh-CN" altLang="en-US" dirty="0"/>
              <a:t> 经典方法中考虑的参数</a:t>
            </a:r>
          </a:p>
        </p:txBody>
      </p:sp>
      <p:pic>
        <p:nvPicPr>
          <p:cNvPr id="4098" name="Picture 2">
            <a:extLst>
              <a:ext uri="{FF2B5EF4-FFF2-40B4-BE49-F238E27FC236}">
                <a16:creationId xmlns:a16="http://schemas.microsoft.com/office/drawing/2014/main" id="{DBE64336-864B-D54A-1436-F98C6B6352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953" y="2127503"/>
            <a:ext cx="4494847" cy="27462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4647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7389128-8735-E95A-A2ED-A44D6EE72598}"/>
              </a:ext>
            </a:extLst>
          </p:cNvPr>
          <p:cNvSpPr>
            <a:spLocks noGrp="1"/>
          </p:cNvSpPr>
          <p:nvPr>
            <p:ph type="sldNum" sz="quarter" idx="12"/>
          </p:nvPr>
        </p:nvSpPr>
        <p:spPr/>
        <p:txBody>
          <a:bodyPr/>
          <a:lstStyle/>
          <a:p>
            <a:fld id="{7CFB1EEF-B761-4911-A2FD-18DBD3241D03}" type="slidenum">
              <a:rPr lang="zh-CN" altLang="en-US" spc="90" smtClean="0"/>
              <a:t>11</a:t>
            </a:fld>
            <a:endParaRPr lang="zh-CN" altLang="en-US" spc="90" dirty="0"/>
          </a:p>
        </p:txBody>
      </p:sp>
      <p:sp>
        <p:nvSpPr>
          <p:cNvPr id="5" name="文本框 4">
            <a:extLst>
              <a:ext uri="{FF2B5EF4-FFF2-40B4-BE49-F238E27FC236}">
                <a16:creationId xmlns:a16="http://schemas.microsoft.com/office/drawing/2014/main" id="{E3E5E1D5-5961-0269-B1F6-B4F943A371D8}"/>
              </a:ext>
            </a:extLst>
          </p:cNvPr>
          <p:cNvSpPr txBox="1"/>
          <p:nvPr/>
        </p:nvSpPr>
        <p:spPr>
          <a:xfrm>
            <a:off x="340613" y="684013"/>
            <a:ext cx="6550882" cy="369332"/>
          </a:xfrm>
          <a:prstGeom prst="rect">
            <a:avLst/>
          </a:prstGeom>
          <a:noFill/>
        </p:spPr>
        <p:txBody>
          <a:bodyPr wrap="square">
            <a:spAutoFit/>
          </a:bodyPr>
          <a:lstStyle/>
          <a:p>
            <a:r>
              <a:rPr lang="zh-CN" altLang="en-US" dirty="0"/>
              <a:t> 模糊方法中考虑的参数</a:t>
            </a:r>
          </a:p>
        </p:txBody>
      </p:sp>
      <p:pic>
        <p:nvPicPr>
          <p:cNvPr id="5122" name="Picture 2">
            <a:extLst>
              <a:ext uri="{FF2B5EF4-FFF2-40B4-BE49-F238E27FC236}">
                <a16:creationId xmlns:a16="http://schemas.microsoft.com/office/drawing/2014/main" id="{22074D0E-E150-126B-9161-B50C903C53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6712" y="1514475"/>
            <a:ext cx="4126040" cy="4115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1248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846C9EA-1B72-BE45-84AF-2EDB5FDA2C8C}"/>
              </a:ext>
            </a:extLst>
          </p:cNvPr>
          <p:cNvSpPr>
            <a:spLocks noGrp="1"/>
          </p:cNvSpPr>
          <p:nvPr>
            <p:ph type="sldNum" sz="quarter" idx="12"/>
          </p:nvPr>
        </p:nvSpPr>
        <p:spPr/>
        <p:txBody>
          <a:bodyPr/>
          <a:lstStyle/>
          <a:p>
            <a:fld id="{7CFB1EEF-B761-4911-A2FD-18DBD3241D03}" type="slidenum">
              <a:rPr lang="zh-CN" altLang="en-US" spc="90" smtClean="0"/>
              <a:t>12</a:t>
            </a:fld>
            <a:endParaRPr lang="zh-CN" altLang="en-US" spc="90" dirty="0"/>
          </a:p>
        </p:txBody>
      </p:sp>
      <p:sp>
        <p:nvSpPr>
          <p:cNvPr id="5" name="文本框 4">
            <a:extLst>
              <a:ext uri="{FF2B5EF4-FFF2-40B4-BE49-F238E27FC236}">
                <a16:creationId xmlns:a16="http://schemas.microsoft.com/office/drawing/2014/main" id="{DFDF6255-CD6D-247E-B264-BB69EDEEBB2C}"/>
              </a:ext>
            </a:extLst>
          </p:cNvPr>
          <p:cNvSpPr txBox="1"/>
          <p:nvPr/>
        </p:nvSpPr>
        <p:spPr>
          <a:xfrm>
            <a:off x="377190" y="748021"/>
            <a:ext cx="6094476" cy="369332"/>
          </a:xfrm>
          <a:prstGeom prst="rect">
            <a:avLst/>
          </a:prstGeom>
          <a:noFill/>
        </p:spPr>
        <p:txBody>
          <a:bodyPr wrap="square">
            <a:spAutoFit/>
          </a:bodyPr>
          <a:lstStyle/>
          <a:p>
            <a:r>
              <a:rPr lang="zh-CN" altLang="en-US" dirty="0"/>
              <a:t>元启发式方法中考虑的参数</a:t>
            </a:r>
          </a:p>
        </p:txBody>
      </p:sp>
      <p:pic>
        <p:nvPicPr>
          <p:cNvPr id="6146" name="Picture 2">
            <a:extLst>
              <a:ext uri="{FF2B5EF4-FFF2-40B4-BE49-F238E27FC236}">
                <a16:creationId xmlns:a16="http://schemas.microsoft.com/office/drawing/2014/main" id="{6C5D3120-5FA2-0ED7-6398-F169A7DF9D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5391" y="1407866"/>
            <a:ext cx="4609769" cy="3814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41985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2AFAAEB-D945-34E1-FCFC-ABE5861C4E26}"/>
              </a:ext>
            </a:extLst>
          </p:cNvPr>
          <p:cNvSpPr>
            <a:spLocks noGrp="1"/>
          </p:cNvSpPr>
          <p:nvPr>
            <p:ph type="sldNum" sz="quarter" idx="12"/>
          </p:nvPr>
        </p:nvSpPr>
        <p:spPr/>
        <p:txBody>
          <a:bodyPr/>
          <a:lstStyle/>
          <a:p>
            <a:fld id="{7CFB1EEF-B761-4911-A2FD-18DBD3241D03}" type="slidenum">
              <a:rPr lang="zh-CN" altLang="en-US" spc="90" smtClean="0"/>
              <a:t>13</a:t>
            </a:fld>
            <a:endParaRPr lang="zh-CN" altLang="en-US" spc="90" dirty="0"/>
          </a:p>
        </p:txBody>
      </p:sp>
      <p:sp>
        <p:nvSpPr>
          <p:cNvPr id="9" name="文本框 8">
            <a:extLst>
              <a:ext uri="{FF2B5EF4-FFF2-40B4-BE49-F238E27FC236}">
                <a16:creationId xmlns:a16="http://schemas.microsoft.com/office/drawing/2014/main" id="{1CED950F-FFB3-4BF5-DB1A-F38C97CDAD50}"/>
              </a:ext>
            </a:extLst>
          </p:cNvPr>
          <p:cNvSpPr txBox="1"/>
          <p:nvPr/>
        </p:nvSpPr>
        <p:spPr>
          <a:xfrm>
            <a:off x="349758" y="757166"/>
            <a:ext cx="6094476" cy="369332"/>
          </a:xfrm>
          <a:prstGeom prst="rect">
            <a:avLst/>
          </a:prstGeom>
          <a:noFill/>
        </p:spPr>
        <p:txBody>
          <a:bodyPr wrap="square">
            <a:spAutoFit/>
          </a:bodyPr>
          <a:lstStyle/>
          <a:p>
            <a:r>
              <a:rPr lang="en-US" altLang="zh-CN" dirty="0"/>
              <a:t>4.</a:t>
            </a:r>
            <a:r>
              <a:rPr lang="zh-CN" altLang="en-US" dirty="0"/>
              <a:t>协议介绍分析</a:t>
            </a:r>
          </a:p>
        </p:txBody>
      </p:sp>
      <p:pic>
        <p:nvPicPr>
          <p:cNvPr id="11" name="图片 10">
            <a:extLst>
              <a:ext uri="{FF2B5EF4-FFF2-40B4-BE49-F238E27FC236}">
                <a16:creationId xmlns:a16="http://schemas.microsoft.com/office/drawing/2014/main" id="{D6B53AAC-1F5D-FEDC-162D-AC019FD60C94}"/>
              </a:ext>
            </a:extLst>
          </p:cNvPr>
          <p:cNvPicPr>
            <a:picLocks noChangeAspect="1"/>
          </p:cNvPicPr>
          <p:nvPr/>
        </p:nvPicPr>
        <p:blipFill>
          <a:blip r:embed="rId2"/>
          <a:stretch>
            <a:fillRect/>
          </a:stretch>
        </p:blipFill>
        <p:spPr>
          <a:xfrm>
            <a:off x="544146" y="1225296"/>
            <a:ext cx="1183797" cy="4875538"/>
          </a:xfrm>
          <a:prstGeom prst="rect">
            <a:avLst/>
          </a:prstGeom>
        </p:spPr>
      </p:pic>
      <p:cxnSp>
        <p:nvCxnSpPr>
          <p:cNvPr id="6" name="直接箭头连接符 5">
            <a:extLst>
              <a:ext uri="{FF2B5EF4-FFF2-40B4-BE49-F238E27FC236}">
                <a16:creationId xmlns:a16="http://schemas.microsoft.com/office/drawing/2014/main" id="{12887579-724E-6C40-7351-96B98676B09A}"/>
              </a:ext>
            </a:extLst>
          </p:cNvPr>
          <p:cNvCxnSpPr/>
          <p:nvPr/>
        </p:nvCxnSpPr>
        <p:spPr>
          <a:xfrm flipV="1">
            <a:off x="1727943" y="909685"/>
            <a:ext cx="1015257" cy="6942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直接箭头连接符 7">
            <a:extLst>
              <a:ext uri="{FF2B5EF4-FFF2-40B4-BE49-F238E27FC236}">
                <a16:creationId xmlns:a16="http://schemas.microsoft.com/office/drawing/2014/main" id="{94F67D2F-BEFD-9661-272A-69B215CC3B9B}"/>
              </a:ext>
            </a:extLst>
          </p:cNvPr>
          <p:cNvCxnSpPr/>
          <p:nvPr/>
        </p:nvCxnSpPr>
        <p:spPr>
          <a:xfrm flipV="1">
            <a:off x="1723868" y="1603948"/>
            <a:ext cx="1124262" cy="1948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2" name="对象 11">
            <a:extLst>
              <a:ext uri="{FF2B5EF4-FFF2-40B4-BE49-F238E27FC236}">
                <a16:creationId xmlns:a16="http://schemas.microsoft.com/office/drawing/2014/main" id="{D4EF8090-F41A-2C27-D61E-67232667CF6B}"/>
              </a:ext>
            </a:extLst>
          </p:cNvPr>
          <p:cNvGraphicFramePr>
            <a:graphicFrameLocks noChangeAspect="1"/>
          </p:cNvGraphicFramePr>
          <p:nvPr>
            <p:extLst>
              <p:ext uri="{D42A27DB-BD31-4B8C-83A1-F6EECF244321}">
                <p14:modId xmlns:p14="http://schemas.microsoft.com/office/powerpoint/2010/main" val="2719421896"/>
              </p:ext>
            </p:extLst>
          </p:nvPr>
        </p:nvGraphicFramePr>
        <p:xfrm>
          <a:off x="2438400" y="2616200"/>
          <a:ext cx="914400" cy="198438"/>
        </p:xfrm>
        <a:graphic>
          <a:graphicData uri="http://schemas.openxmlformats.org/presentationml/2006/ole">
            <mc:AlternateContent xmlns:mc="http://schemas.openxmlformats.org/markup-compatibility/2006">
              <mc:Choice xmlns:v="urn:schemas-microsoft-com:vml" Requires="v">
                <p:oleObj name="Equation" r:id="rId3" imgW="914400" imgH="198720" progId="Equation.DSMT4">
                  <p:embed/>
                </p:oleObj>
              </mc:Choice>
              <mc:Fallback>
                <p:oleObj name="Equation" r:id="rId3" imgW="914400" imgH="198720" progId="Equation.DSMT4">
                  <p:embed/>
                  <p:pic>
                    <p:nvPicPr>
                      <p:cNvPr id="0" name=""/>
                      <p:cNvPicPr/>
                      <p:nvPr/>
                    </p:nvPicPr>
                    <p:blipFill>
                      <a:blip r:embed="rId4"/>
                      <a:stretch>
                        <a:fillRect/>
                      </a:stretch>
                    </p:blipFill>
                    <p:spPr>
                      <a:xfrm>
                        <a:off x="2438400" y="2616200"/>
                        <a:ext cx="914400" cy="198438"/>
                      </a:xfrm>
                      <a:prstGeom prst="rect">
                        <a:avLst/>
                      </a:prstGeom>
                    </p:spPr>
                  </p:pic>
                </p:oleObj>
              </mc:Fallback>
            </mc:AlternateContent>
          </a:graphicData>
        </a:graphic>
      </p:graphicFrame>
      <p:pic>
        <p:nvPicPr>
          <p:cNvPr id="14" name="图片 13">
            <a:extLst>
              <a:ext uri="{FF2B5EF4-FFF2-40B4-BE49-F238E27FC236}">
                <a16:creationId xmlns:a16="http://schemas.microsoft.com/office/drawing/2014/main" id="{DF8E2373-A42E-39F3-1F70-A5E833CCA2C0}"/>
              </a:ext>
            </a:extLst>
          </p:cNvPr>
          <p:cNvPicPr>
            <a:picLocks noChangeAspect="1"/>
          </p:cNvPicPr>
          <p:nvPr/>
        </p:nvPicPr>
        <p:blipFill>
          <a:blip r:embed="rId5"/>
          <a:stretch>
            <a:fillRect/>
          </a:stretch>
        </p:blipFill>
        <p:spPr>
          <a:xfrm>
            <a:off x="3014201" y="431248"/>
            <a:ext cx="3215919" cy="1021168"/>
          </a:xfrm>
          <a:prstGeom prst="rect">
            <a:avLst/>
          </a:prstGeom>
        </p:spPr>
      </p:pic>
      <p:sp>
        <p:nvSpPr>
          <p:cNvPr id="16" name="文本框 15">
            <a:extLst>
              <a:ext uri="{FF2B5EF4-FFF2-40B4-BE49-F238E27FC236}">
                <a16:creationId xmlns:a16="http://schemas.microsoft.com/office/drawing/2014/main" id="{418CBD35-FB5B-9E96-D55C-58B01630582D}"/>
              </a:ext>
            </a:extLst>
          </p:cNvPr>
          <p:cNvSpPr txBox="1"/>
          <p:nvPr/>
        </p:nvSpPr>
        <p:spPr>
          <a:xfrm>
            <a:off x="3014201" y="1337155"/>
            <a:ext cx="6093500" cy="615553"/>
          </a:xfrm>
          <a:prstGeom prst="rect">
            <a:avLst/>
          </a:prstGeom>
          <a:noFill/>
        </p:spPr>
        <p:txBody>
          <a:bodyPr wrap="square">
            <a:spAutoFit/>
          </a:bodyPr>
          <a:lstStyle/>
          <a:p>
            <a:r>
              <a:rPr lang="en-US" altLang="zh-CN" sz="1600" dirty="0"/>
              <a:t>MECH</a:t>
            </a:r>
            <a:r>
              <a:rPr lang="zh-CN" altLang="en-US" sz="1600" dirty="0"/>
              <a:t>协议通过节点之间的</a:t>
            </a:r>
            <a:r>
              <a:rPr lang="en-US" altLang="zh-CN" sz="1600" dirty="0"/>
              <a:t>Hello</a:t>
            </a:r>
            <a:r>
              <a:rPr lang="zh-CN" altLang="en-US" sz="1600" dirty="0"/>
              <a:t>消息交换和簇头的动态选择，实现了在无线传感器网络中形成簇并传输数据到基站的流程</a:t>
            </a:r>
            <a:r>
              <a:rPr lang="zh-CN" altLang="en-US" dirty="0"/>
              <a:t>。</a:t>
            </a:r>
          </a:p>
        </p:txBody>
      </p:sp>
      <p:pic>
        <p:nvPicPr>
          <p:cNvPr id="18" name="图片 17">
            <a:extLst>
              <a:ext uri="{FF2B5EF4-FFF2-40B4-BE49-F238E27FC236}">
                <a16:creationId xmlns:a16="http://schemas.microsoft.com/office/drawing/2014/main" id="{7E751E23-7BE1-4BEE-DAB2-B11EFFC20F0B}"/>
              </a:ext>
            </a:extLst>
          </p:cNvPr>
          <p:cNvPicPr>
            <a:picLocks noChangeAspect="1"/>
          </p:cNvPicPr>
          <p:nvPr/>
        </p:nvPicPr>
        <p:blipFill>
          <a:blip r:embed="rId6"/>
          <a:stretch>
            <a:fillRect/>
          </a:stretch>
        </p:blipFill>
        <p:spPr>
          <a:xfrm>
            <a:off x="3056114" y="2069677"/>
            <a:ext cx="3132091" cy="792549"/>
          </a:xfrm>
          <a:prstGeom prst="rect">
            <a:avLst/>
          </a:prstGeom>
        </p:spPr>
      </p:pic>
      <p:cxnSp>
        <p:nvCxnSpPr>
          <p:cNvPr id="20" name="直接箭头连接符 19">
            <a:extLst>
              <a:ext uri="{FF2B5EF4-FFF2-40B4-BE49-F238E27FC236}">
                <a16:creationId xmlns:a16="http://schemas.microsoft.com/office/drawing/2014/main" id="{CF9A6CC8-2509-627F-9CCB-9222E7A7854C}"/>
              </a:ext>
            </a:extLst>
          </p:cNvPr>
          <p:cNvCxnSpPr/>
          <p:nvPr/>
        </p:nvCxnSpPr>
        <p:spPr>
          <a:xfrm>
            <a:off x="1695463" y="1995807"/>
            <a:ext cx="1332122" cy="2944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C490A291-1205-5F80-5236-DB764E38E2E8}"/>
              </a:ext>
            </a:extLst>
          </p:cNvPr>
          <p:cNvSpPr txBox="1"/>
          <p:nvPr/>
        </p:nvSpPr>
        <p:spPr>
          <a:xfrm>
            <a:off x="6230120" y="2099068"/>
            <a:ext cx="6093500" cy="584775"/>
          </a:xfrm>
          <a:prstGeom prst="rect">
            <a:avLst/>
          </a:prstGeom>
          <a:noFill/>
        </p:spPr>
        <p:txBody>
          <a:bodyPr wrap="square">
            <a:spAutoFit/>
          </a:bodyPr>
          <a:lstStyle/>
          <a:p>
            <a:r>
              <a:rPr lang="zh-CN" altLang="en-US" sz="1600" dirty="0"/>
              <a:t>通过该随机选择第一层的簇头节点，然后基于能量选择第二层簇头节点，最后实现数据传输到基站。</a:t>
            </a:r>
          </a:p>
        </p:txBody>
      </p:sp>
      <p:pic>
        <p:nvPicPr>
          <p:cNvPr id="24" name="图片 23">
            <a:extLst>
              <a:ext uri="{FF2B5EF4-FFF2-40B4-BE49-F238E27FC236}">
                <a16:creationId xmlns:a16="http://schemas.microsoft.com/office/drawing/2014/main" id="{B82FD247-B205-57FE-39B8-05958C0CDC0B}"/>
              </a:ext>
            </a:extLst>
          </p:cNvPr>
          <p:cNvPicPr>
            <a:picLocks noChangeAspect="1"/>
          </p:cNvPicPr>
          <p:nvPr/>
        </p:nvPicPr>
        <p:blipFill>
          <a:blip r:embed="rId7"/>
          <a:stretch>
            <a:fillRect/>
          </a:stretch>
        </p:blipFill>
        <p:spPr>
          <a:xfrm>
            <a:off x="3059054" y="2851771"/>
            <a:ext cx="3649175" cy="1347893"/>
          </a:xfrm>
          <a:prstGeom prst="rect">
            <a:avLst/>
          </a:prstGeom>
        </p:spPr>
      </p:pic>
      <p:cxnSp>
        <p:nvCxnSpPr>
          <p:cNvPr id="26" name="直接箭头连接符 25">
            <a:extLst>
              <a:ext uri="{FF2B5EF4-FFF2-40B4-BE49-F238E27FC236}">
                <a16:creationId xmlns:a16="http://schemas.microsoft.com/office/drawing/2014/main" id="{D727D726-45EC-2CD1-A319-F7AF17D02079}"/>
              </a:ext>
            </a:extLst>
          </p:cNvPr>
          <p:cNvCxnSpPr/>
          <p:nvPr/>
        </p:nvCxnSpPr>
        <p:spPr>
          <a:xfrm>
            <a:off x="1695463" y="2212074"/>
            <a:ext cx="1152667" cy="7965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3DCC716F-5C2D-C187-52D4-13CC0D753C24}"/>
              </a:ext>
            </a:extLst>
          </p:cNvPr>
          <p:cNvSpPr txBox="1"/>
          <p:nvPr/>
        </p:nvSpPr>
        <p:spPr>
          <a:xfrm>
            <a:off x="6096000" y="3193850"/>
            <a:ext cx="6169306" cy="615553"/>
          </a:xfrm>
          <a:prstGeom prst="rect">
            <a:avLst/>
          </a:prstGeom>
          <a:noFill/>
        </p:spPr>
        <p:txBody>
          <a:bodyPr wrap="square">
            <a:spAutoFit/>
          </a:bodyPr>
          <a:lstStyle/>
          <a:p>
            <a:r>
              <a:rPr lang="zh-CN" altLang="en-US" sz="1600" dirty="0"/>
              <a:t>将</a:t>
            </a:r>
            <a:r>
              <a:rPr lang="en-US" altLang="zh-CN" sz="1600" dirty="0"/>
              <a:t>LEACH</a:t>
            </a:r>
            <a:r>
              <a:rPr lang="zh-CN" altLang="en-US" sz="1600" dirty="0"/>
              <a:t>中簇头节点的周期性交换延迟至簇头节点能量降至预设阈值以下，该阈值基于不同节点角色的能量消耗计算</a:t>
            </a:r>
            <a:r>
              <a:rPr lang="zh-CN" altLang="en-US" dirty="0"/>
              <a:t>。</a:t>
            </a:r>
          </a:p>
        </p:txBody>
      </p:sp>
    </p:spTree>
    <p:extLst>
      <p:ext uri="{BB962C8B-B14F-4D97-AF65-F5344CB8AC3E}">
        <p14:creationId xmlns:p14="http://schemas.microsoft.com/office/powerpoint/2010/main" val="242731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BBF36F9-B8E4-4745-7D88-636A3C674D40}"/>
              </a:ext>
            </a:extLst>
          </p:cNvPr>
          <p:cNvSpPr>
            <a:spLocks noGrp="1"/>
          </p:cNvSpPr>
          <p:nvPr>
            <p:ph type="sldNum" sz="quarter" idx="12"/>
          </p:nvPr>
        </p:nvSpPr>
        <p:spPr/>
        <p:txBody>
          <a:bodyPr/>
          <a:lstStyle/>
          <a:p>
            <a:fld id="{7CFB1EEF-B761-4911-A2FD-18DBD3241D03}" type="slidenum">
              <a:rPr lang="zh-CN" altLang="en-US" spc="90" smtClean="0"/>
              <a:t>14</a:t>
            </a:fld>
            <a:endParaRPr lang="zh-CN" altLang="en-US" spc="90" dirty="0"/>
          </a:p>
        </p:txBody>
      </p:sp>
      <p:pic>
        <p:nvPicPr>
          <p:cNvPr id="8" name="图片 7">
            <a:extLst>
              <a:ext uri="{FF2B5EF4-FFF2-40B4-BE49-F238E27FC236}">
                <a16:creationId xmlns:a16="http://schemas.microsoft.com/office/drawing/2014/main" id="{B026A442-3C05-59B1-F392-569CE897284E}"/>
              </a:ext>
            </a:extLst>
          </p:cNvPr>
          <p:cNvPicPr>
            <a:picLocks noChangeAspect="1"/>
          </p:cNvPicPr>
          <p:nvPr/>
        </p:nvPicPr>
        <p:blipFill>
          <a:blip r:embed="rId2"/>
          <a:stretch>
            <a:fillRect/>
          </a:stretch>
        </p:blipFill>
        <p:spPr>
          <a:xfrm>
            <a:off x="81023" y="1297917"/>
            <a:ext cx="1504762" cy="3695238"/>
          </a:xfrm>
          <a:prstGeom prst="rect">
            <a:avLst/>
          </a:prstGeom>
        </p:spPr>
      </p:pic>
      <p:sp>
        <p:nvSpPr>
          <p:cNvPr id="4" name="文本框 3">
            <a:extLst>
              <a:ext uri="{FF2B5EF4-FFF2-40B4-BE49-F238E27FC236}">
                <a16:creationId xmlns:a16="http://schemas.microsoft.com/office/drawing/2014/main" id="{BE70B09F-EEC6-2880-F53C-E1D053641106}"/>
              </a:ext>
            </a:extLst>
          </p:cNvPr>
          <p:cNvSpPr txBox="1"/>
          <p:nvPr/>
        </p:nvSpPr>
        <p:spPr>
          <a:xfrm>
            <a:off x="2699795" y="1297917"/>
            <a:ext cx="6094070" cy="923330"/>
          </a:xfrm>
          <a:prstGeom prst="rect">
            <a:avLst/>
          </a:prstGeom>
          <a:noFill/>
        </p:spPr>
        <p:txBody>
          <a:bodyPr wrap="square">
            <a:spAutoFit/>
          </a:bodyPr>
          <a:lstStyle/>
          <a:p>
            <a:r>
              <a:rPr lang="en-US" altLang="zh-CN" dirty="0"/>
              <a:t>LEACH-FL</a:t>
            </a:r>
            <a:r>
              <a:rPr lang="zh-CN" altLang="en-US" dirty="0"/>
              <a:t>协议利用模糊逻辑选择簇头节点，其输入变量包括剩余能量、距离基站的距离和节点度，最终将簇头节点收集的信息以一跳方式发送到基站。</a:t>
            </a:r>
          </a:p>
        </p:txBody>
      </p:sp>
      <p:cxnSp>
        <p:nvCxnSpPr>
          <p:cNvPr id="11" name="直接箭头连接符 10">
            <a:extLst>
              <a:ext uri="{FF2B5EF4-FFF2-40B4-BE49-F238E27FC236}">
                <a16:creationId xmlns:a16="http://schemas.microsoft.com/office/drawing/2014/main" id="{6B54886C-8302-C9C1-858F-B041E32EC71D}"/>
              </a:ext>
            </a:extLst>
          </p:cNvPr>
          <p:cNvCxnSpPr/>
          <p:nvPr/>
        </p:nvCxnSpPr>
        <p:spPr>
          <a:xfrm flipV="1">
            <a:off x="1585785" y="1678329"/>
            <a:ext cx="960645" cy="277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ACE1D9F9-C78E-3A02-6978-F1980D123164}"/>
              </a:ext>
            </a:extLst>
          </p:cNvPr>
          <p:cNvSpPr txBox="1"/>
          <p:nvPr/>
        </p:nvSpPr>
        <p:spPr>
          <a:xfrm>
            <a:off x="2699795" y="3145536"/>
            <a:ext cx="6094070" cy="1477328"/>
          </a:xfrm>
          <a:prstGeom prst="rect">
            <a:avLst/>
          </a:prstGeom>
          <a:noFill/>
        </p:spPr>
        <p:txBody>
          <a:bodyPr wrap="square">
            <a:spAutoFit/>
          </a:bodyPr>
          <a:lstStyle/>
          <a:p>
            <a:r>
              <a:rPr lang="zh-CN" altLang="en-US" dirty="0"/>
              <a:t>包括两个阶段：在簇形成阶段，每个节点根据模糊推理系统的输入计算机会和大小，并通过发送公告竞争成为簇头节点；在成员节点加入阶段，非簇头节点根据接收到的消息向最近的簇头节点发送成员请求，直到所有节点都被聚类。</a:t>
            </a:r>
          </a:p>
        </p:txBody>
      </p:sp>
      <p:cxnSp>
        <p:nvCxnSpPr>
          <p:cNvPr id="15" name="直接箭头连接符 14">
            <a:extLst>
              <a:ext uri="{FF2B5EF4-FFF2-40B4-BE49-F238E27FC236}">
                <a16:creationId xmlns:a16="http://schemas.microsoft.com/office/drawing/2014/main" id="{1F49A52A-E477-1EB3-A465-F2B3B8812805}"/>
              </a:ext>
            </a:extLst>
          </p:cNvPr>
          <p:cNvCxnSpPr/>
          <p:nvPr/>
        </p:nvCxnSpPr>
        <p:spPr>
          <a:xfrm>
            <a:off x="1481559" y="3900668"/>
            <a:ext cx="10648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0DDD38D2-3F15-321E-E73F-1A39132E240B}"/>
              </a:ext>
            </a:extLst>
          </p:cNvPr>
          <p:cNvSpPr txBox="1"/>
          <p:nvPr/>
        </p:nvSpPr>
        <p:spPr>
          <a:xfrm>
            <a:off x="350135" y="662187"/>
            <a:ext cx="6094070" cy="369332"/>
          </a:xfrm>
          <a:prstGeom prst="rect">
            <a:avLst/>
          </a:prstGeom>
          <a:noFill/>
        </p:spPr>
        <p:txBody>
          <a:bodyPr wrap="square">
            <a:spAutoFit/>
          </a:bodyPr>
          <a:lstStyle/>
          <a:p>
            <a:r>
              <a:rPr lang="zh-CN" altLang="en-US" dirty="0"/>
              <a:t>模糊方法</a:t>
            </a:r>
          </a:p>
        </p:txBody>
      </p:sp>
    </p:spTree>
    <p:extLst>
      <p:ext uri="{BB962C8B-B14F-4D97-AF65-F5344CB8AC3E}">
        <p14:creationId xmlns:p14="http://schemas.microsoft.com/office/powerpoint/2010/main" val="2127260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50CC318-1994-70A2-E4FF-26682282D678}"/>
              </a:ext>
            </a:extLst>
          </p:cNvPr>
          <p:cNvSpPr>
            <a:spLocks noGrp="1"/>
          </p:cNvSpPr>
          <p:nvPr>
            <p:ph type="sldNum" sz="quarter" idx="12"/>
          </p:nvPr>
        </p:nvSpPr>
        <p:spPr/>
        <p:txBody>
          <a:bodyPr/>
          <a:lstStyle/>
          <a:p>
            <a:fld id="{7CFB1EEF-B761-4911-A2FD-18DBD3241D03}" type="slidenum">
              <a:rPr lang="zh-CN" altLang="en-US" spc="90" smtClean="0"/>
              <a:t>15</a:t>
            </a:fld>
            <a:endParaRPr lang="zh-CN" altLang="en-US" spc="90" dirty="0"/>
          </a:p>
        </p:txBody>
      </p:sp>
      <p:pic>
        <p:nvPicPr>
          <p:cNvPr id="8" name="图片 7">
            <a:extLst>
              <a:ext uri="{FF2B5EF4-FFF2-40B4-BE49-F238E27FC236}">
                <a16:creationId xmlns:a16="http://schemas.microsoft.com/office/drawing/2014/main" id="{9707B281-FCEF-A57C-D0E2-BEDF3A32B37E}"/>
              </a:ext>
            </a:extLst>
          </p:cNvPr>
          <p:cNvPicPr>
            <a:picLocks noChangeAspect="1"/>
          </p:cNvPicPr>
          <p:nvPr/>
        </p:nvPicPr>
        <p:blipFill>
          <a:blip r:embed="rId2"/>
          <a:stretch>
            <a:fillRect/>
          </a:stretch>
        </p:blipFill>
        <p:spPr>
          <a:xfrm>
            <a:off x="395575" y="1606097"/>
            <a:ext cx="1561905" cy="2914286"/>
          </a:xfrm>
          <a:prstGeom prst="rect">
            <a:avLst/>
          </a:prstGeom>
        </p:spPr>
      </p:pic>
      <p:sp>
        <p:nvSpPr>
          <p:cNvPr id="7" name="文本框 6">
            <a:extLst>
              <a:ext uri="{FF2B5EF4-FFF2-40B4-BE49-F238E27FC236}">
                <a16:creationId xmlns:a16="http://schemas.microsoft.com/office/drawing/2014/main" id="{4005FEBD-D874-2C5B-1A24-9376ED87DDBD}"/>
              </a:ext>
            </a:extLst>
          </p:cNvPr>
          <p:cNvSpPr txBox="1"/>
          <p:nvPr/>
        </p:nvSpPr>
        <p:spPr>
          <a:xfrm>
            <a:off x="395575" y="758670"/>
            <a:ext cx="6094070" cy="369332"/>
          </a:xfrm>
          <a:prstGeom prst="rect">
            <a:avLst/>
          </a:prstGeom>
          <a:noFill/>
        </p:spPr>
        <p:txBody>
          <a:bodyPr wrap="square">
            <a:spAutoFit/>
          </a:bodyPr>
          <a:lstStyle/>
          <a:p>
            <a:r>
              <a:rPr lang="zh-CN" altLang="en-US" dirty="0">
                <a:solidFill>
                  <a:srgbClr val="0D0D0D"/>
                </a:solidFill>
                <a:effectLst/>
                <a:highlight>
                  <a:srgbClr val="FFFFFF"/>
                </a:highlight>
              </a:rPr>
              <a:t>元启发式方法</a:t>
            </a:r>
            <a:endParaRPr lang="zh-CN" altLang="en-US" dirty="0"/>
          </a:p>
        </p:txBody>
      </p:sp>
      <p:pic>
        <p:nvPicPr>
          <p:cNvPr id="4" name="图片 3">
            <a:extLst>
              <a:ext uri="{FF2B5EF4-FFF2-40B4-BE49-F238E27FC236}">
                <a16:creationId xmlns:a16="http://schemas.microsoft.com/office/drawing/2014/main" id="{E3C0345F-152C-ABC9-2AF9-029B41ABE64F}"/>
              </a:ext>
            </a:extLst>
          </p:cNvPr>
          <p:cNvPicPr>
            <a:picLocks noChangeAspect="1"/>
          </p:cNvPicPr>
          <p:nvPr/>
        </p:nvPicPr>
        <p:blipFill>
          <a:blip r:embed="rId3"/>
          <a:stretch>
            <a:fillRect/>
          </a:stretch>
        </p:blipFill>
        <p:spPr>
          <a:xfrm>
            <a:off x="3372795" y="1695996"/>
            <a:ext cx="6233700" cy="1882303"/>
          </a:xfrm>
          <a:prstGeom prst="rect">
            <a:avLst/>
          </a:prstGeom>
        </p:spPr>
      </p:pic>
      <p:cxnSp>
        <p:nvCxnSpPr>
          <p:cNvPr id="6" name="直接箭头连接符 5">
            <a:extLst>
              <a:ext uri="{FF2B5EF4-FFF2-40B4-BE49-F238E27FC236}">
                <a16:creationId xmlns:a16="http://schemas.microsoft.com/office/drawing/2014/main" id="{02E8CDD8-DB14-8684-FD84-49D9ED4F6F3D}"/>
              </a:ext>
            </a:extLst>
          </p:cNvPr>
          <p:cNvCxnSpPr/>
          <p:nvPr/>
        </p:nvCxnSpPr>
        <p:spPr>
          <a:xfrm flipV="1">
            <a:off x="2036190" y="3163519"/>
            <a:ext cx="857839" cy="829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B097F670-585E-F1FE-CFCC-3CA293DAE062}"/>
              </a:ext>
            </a:extLst>
          </p:cNvPr>
          <p:cNvSpPr txBox="1"/>
          <p:nvPr/>
        </p:nvSpPr>
        <p:spPr>
          <a:xfrm>
            <a:off x="3876774" y="3578298"/>
            <a:ext cx="6094428" cy="369332"/>
          </a:xfrm>
          <a:prstGeom prst="rect">
            <a:avLst/>
          </a:prstGeom>
          <a:noFill/>
        </p:spPr>
        <p:txBody>
          <a:bodyPr wrap="square">
            <a:spAutoFit/>
          </a:bodyPr>
          <a:lstStyle/>
          <a:p>
            <a:r>
              <a:rPr lang="zh-CN" altLang="en-US" dirty="0"/>
              <a:t>无线传感器网络分簇分层协议的启发式算法</a:t>
            </a:r>
          </a:p>
        </p:txBody>
      </p:sp>
      <p:sp>
        <p:nvSpPr>
          <p:cNvPr id="14" name="文本框 13">
            <a:extLst>
              <a:ext uri="{FF2B5EF4-FFF2-40B4-BE49-F238E27FC236}">
                <a16:creationId xmlns:a16="http://schemas.microsoft.com/office/drawing/2014/main" id="{458FEF49-68EA-A732-642C-DC4E2FB05EDC}"/>
              </a:ext>
            </a:extLst>
          </p:cNvPr>
          <p:cNvSpPr txBox="1"/>
          <p:nvPr/>
        </p:nvSpPr>
        <p:spPr>
          <a:xfrm>
            <a:off x="3311521" y="4197217"/>
            <a:ext cx="6864714" cy="646331"/>
          </a:xfrm>
          <a:prstGeom prst="rect">
            <a:avLst/>
          </a:prstGeom>
          <a:noFill/>
        </p:spPr>
        <p:txBody>
          <a:bodyPr wrap="square">
            <a:spAutoFit/>
          </a:bodyPr>
          <a:lstStyle/>
          <a:p>
            <a:r>
              <a:rPr lang="en-US" altLang="zh-CN" dirty="0"/>
              <a:t>    HACH</a:t>
            </a:r>
            <a:r>
              <a:rPr lang="zh-CN" altLang="en-US" dirty="0"/>
              <a:t>协议利用睡眠计划和启发式遗传算法，通过控制聚类头节点数量以及能量平衡来优化集群层次聚类性能。</a:t>
            </a:r>
          </a:p>
        </p:txBody>
      </p:sp>
    </p:spTree>
    <p:extLst>
      <p:ext uri="{BB962C8B-B14F-4D97-AF65-F5344CB8AC3E}">
        <p14:creationId xmlns:p14="http://schemas.microsoft.com/office/powerpoint/2010/main" val="2572285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0D47C79-0D9E-B292-92F7-6BABEB5C8B7B}"/>
              </a:ext>
            </a:extLst>
          </p:cNvPr>
          <p:cNvSpPr>
            <a:spLocks noGrp="1"/>
          </p:cNvSpPr>
          <p:nvPr>
            <p:ph type="sldNum" sz="quarter" idx="12"/>
          </p:nvPr>
        </p:nvSpPr>
        <p:spPr/>
        <p:txBody>
          <a:bodyPr/>
          <a:lstStyle/>
          <a:p>
            <a:fld id="{7CFB1EEF-B761-4911-A2FD-18DBD3241D03}" type="slidenum">
              <a:rPr lang="zh-CN" altLang="en-US" spc="90" smtClean="0"/>
              <a:t>16</a:t>
            </a:fld>
            <a:endParaRPr lang="zh-CN" altLang="en-US" spc="90" dirty="0"/>
          </a:p>
        </p:txBody>
      </p:sp>
      <p:pic>
        <p:nvPicPr>
          <p:cNvPr id="5" name="图片 4">
            <a:extLst>
              <a:ext uri="{FF2B5EF4-FFF2-40B4-BE49-F238E27FC236}">
                <a16:creationId xmlns:a16="http://schemas.microsoft.com/office/drawing/2014/main" id="{C4EDBAC0-9999-B3F1-437A-52608883E5E1}"/>
              </a:ext>
            </a:extLst>
          </p:cNvPr>
          <p:cNvPicPr>
            <a:picLocks noChangeAspect="1"/>
          </p:cNvPicPr>
          <p:nvPr/>
        </p:nvPicPr>
        <p:blipFill>
          <a:blip r:embed="rId2"/>
          <a:stretch>
            <a:fillRect/>
          </a:stretch>
        </p:blipFill>
        <p:spPr>
          <a:xfrm>
            <a:off x="249271" y="2277321"/>
            <a:ext cx="1646929" cy="1425999"/>
          </a:xfrm>
          <a:prstGeom prst="rect">
            <a:avLst/>
          </a:prstGeom>
        </p:spPr>
      </p:pic>
      <p:pic>
        <p:nvPicPr>
          <p:cNvPr id="4" name="图片 3">
            <a:extLst>
              <a:ext uri="{FF2B5EF4-FFF2-40B4-BE49-F238E27FC236}">
                <a16:creationId xmlns:a16="http://schemas.microsoft.com/office/drawing/2014/main" id="{E07FEB05-7D4C-DF4A-92AF-20D5328C4AF9}"/>
              </a:ext>
            </a:extLst>
          </p:cNvPr>
          <p:cNvPicPr>
            <a:picLocks noChangeAspect="1"/>
          </p:cNvPicPr>
          <p:nvPr/>
        </p:nvPicPr>
        <p:blipFill>
          <a:blip r:embed="rId3"/>
          <a:stretch>
            <a:fillRect/>
          </a:stretch>
        </p:blipFill>
        <p:spPr>
          <a:xfrm>
            <a:off x="3227302" y="1318077"/>
            <a:ext cx="7041490" cy="2110923"/>
          </a:xfrm>
          <a:prstGeom prst="rect">
            <a:avLst/>
          </a:prstGeom>
        </p:spPr>
      </p:pic>
      <p:cxnSp>
        <p:nvCxnSpPr>
          <p:cNvPr id="7" name="直接箭头连接符 6">
            <a:extLst>
              <a:ext uri="{FF2B5EF4-FFF2-40B4-BE49-F238E27FC236}">
                <a16:creationId xmlns:a16="http://schemas.microsoft.com/office/drawing/2014/main" id="{5437DF1A-901A-8F4F-BEFA-C69825034E8D}"/>
              </a:ext>
            </a:extLst>
          </p:cNvPr>
          <p:cNvCxnSpPr>
            <a:cxnSpLocks/>
          </p:cNvCxnSpPr>
          <p:nvPr/>
        </p:nvCxnSpPr>
        <p:spPr>
          <a:xfrm flipV="1">
            <a:off x="1896200" y="2988297"/>
            <a:ext cx="1082670" cy="1831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61C8DC34-A920-A741-B8E3-79BB44EB02B0}"/>
              </a:ext>
            </a:extLst>
          </p:cNvPr>
          <p:cNvSpPr txBox="1"/>
          <p:nvPr/>
        </p:nvSpPr>
        <p:spPr>
          <a:xfrm>
            <a:off x="249271" y="677648"/>
            <a:ext cx="6094070" cy="369332"/>
          </a:xfrm>
          <a:prstGeom prst="rect">
            <a:avLst/>
          </a:prstGeom>
          <a:noFill/>
        </p:spPr>
        <p:txBody>
          <a:bodyPr wrap="square">
            <a:spAutoFit/>
          </a:bodyPr>
          <a:lstStyle/>
          <a:p>
            <a:r>
              <a:rPr lang="zh-CN" altLang="en-US" dirty="0"/>
              <a:t>混合元启发式和模糊的方法</a:t>
            </a:r>
          </a:p>
        </p:txBody>
      </p:sp>
      <p:sp>
        <p:nvSpPr>
          <p:cNvPr id="11" name="文本框 10">
            <a:extLst>
              <a:ext uri="{FF2B5EF4-FFF2-40B4-BE49-F238E27FC236}">
                <a16:creationId xmlns:a16="http://schemas.microsoft.com/office/drawing/2014/main" id="{D5D1AF18-CC41-21DA-C222-0A3187C48334}"/>
              </a:ext>
            </a:extLst>
          </p:cNvPr>
          <p:cNvSpPr txBox="1"/>
          <p:nvPr/>
        </p:nvSpPr>
        <p:spPr>
          <a:xfrm>
            <a:off x="2031185" y="4467694"/>
            <a:ext cx="9282895" cy="1200329"/>
          </a:xfrm>
          <a:prstGeom prst="rect">
            <a:avLst/>
          </a:prstGeom>
          <a:noFill/>
        </p:spPr>
        <p:txBody>
          <a:bodyPr wrap="square">
            <a:spAutoFit/>
          </a:bodyPr>
          <a:lstStyle/>
          <a:p>
            <a:r>
              <a:rPr lang="zh-CN" altLang="en-US" dirty="0"/>
              <a:t>   使用模糊</a:t>
            </a:r>
            <a:r>
              <a:rPr lang="en-US" altLang="zh-CN" dirty="0"/>
              <a:t>C</a:t>
            </a:r>
            <a:r>
              <a:rPr lang="zh-CN" altLang="en-US" dirty="0"/>
              <a:t>均值算法将所有传感器节点聚类成平衡簇，然后通过</a:t>
            </a:r>
            <a:r>
              <a:rPr lang="en-US" altLang="zh-CN" dirty="0" err="1"/>
              <a:t>Sugeno</a:t>
            </a:r>
            <a:r>
              <a:rPr lang="zh-CN" altLang="en-US" dirty="0"/>
              <a:t>模糊推理系统选择适当的簇首。</a:t>
            </a:r>
            <a:r>
              <a:rPr lang="en-US" altLang="zh-CN" dirty="0" err="1"/>
              <a:t>Sugeno</a:t>
            </a:r>
            <a:r>
              <a:rPr lang="zh-CN" altLang="en-US" dirty="0"/>
              <a:t>模糊推理系统的模糊输入包括剩余能量、距离源的距离和距离簇中心的距离。与现有的基于模糊的路由协议不同，其中模糊规则基表是手动定义的，我们利用人工蜂群算法调整</a:t>
            </a:r>
            <a:r>
              <a:rPr lang="en-US" altLang="zh-CN" dirty="0"/>
              <a:t>LEACH-SF</a:t>
            </a:r>
            <a:r>
              <a:rPr lang="zh-CN" altLang="en-US" dirty="0"/>
              <a:t>的模糊规则。</a:t>
            </a:r>
          </a:p>
        </p:txBody>
      </p:sp>
      <p:sp>
        <p:nvSpPr>
          <p:cNvPr id="10" name="文本框 9">
            <a:extLst>
              <a:ext uri="{FF2B5EF4-FFF2-40B4-BE49-F238E27FC236}">
                <a16:creationId xmlns:a16="http://schemas.microsoft.com/office/drawing/2014/main" id="{3B727344-5CB5-88CD-3312-E45BCC4B7229}"/>
              </a:ext>
            </a:extLst>
          </p:cNvPr>
          <p:cNvSpPr txBox="1"/>
          <p:nvPr/>
        </p:nvSpPr>
        <p:spPr>
          <a:xfrm>
            <a:off x="3700833" y="3629463"/>
            <a:ext cx="6094428" cy="369332"/>
          </a:xfrm>
          <a:prstGeom prst="rect">
            <a:avLst/>
          </a:prstGeom>
          <a:noFill/>
        </p:spPr>
        <p:txBody>
          <a:bodyPr wrap="square">
            <a:spAutoFit/>
          </a:bodyPr>
          <a:lstStyle/>
          <a:p>
            <a:r>
              <a:rPr lang="zh-CN" altLang="en-US" dirty="0"/>
              <a:t>无线传感器网络优化的</a:t>
            </a:r>
            <a:r>
              <a:rPr lang="en-US" altLang="zh-CN" dirty="0" err="1"/>
              <a:t>Sugeno</a:t>
            </a:r>
            <a:r>
              <a:rPr lang="zh-CN" altLang="en-US" dirty="0"/>
              <a:t>模糊聚类算法</a:t>
            </a:r>
          </a:p>
        </p:txBody>
      </p:sp>
    </p:spTree>
    <p:extLst>
      <p:ext uri="{BB962C8B-B14F-4D97-AF65-F5344CB8AC3E}">
        <p14:creationId xmlns:p14="http://schemas.microsoft.com/office/powerpoint/2010/main" val="30145658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DB52A206-B730-3E1F-508D-C1579F78D203}"/>
              </a:ext>
            </a:extLst>
          </p:cNvPr>
          <p:cNvSpPr>
            <a:spLocks noGrp="1"/>
          </p:cNvSpPr>
          <p:nvPr>
            <p:ph type="sldNum" sz="quarter" idx="12"/>
          </p:nvPr>
        </p:nvSpPr>
        <p:spPr/>
        <p:txBody>
          <a:bodyPr/>
          <a:lstStyle/>
          <a:p>
            <a:fld id="{7CFB1EEF-B761-4911-A2FD-18DBD3241D03}" type="slidenum">
              <a:rPr lang="zh-CN" altLang="en-US" spc="90" smtClean="0"/>
              <a:t>17</a:t>
            </a:fld>
            <a:endParaRPr lang="zh-CN" altLang="en-US" spc="90" dirty="0"/>
          </a:p>
        </p:txBody>
      </p:sp>
      <p:pic>
        <p:nvPicPr>
          <p:cNvPr id="4" name="图片 3">
            <a:extLst>
              <a:ext uri="{FF2B5EF4-FFF2-40B4-BE49-F238E27FC236}">
                <a16:creationId xmlns:a16="http://schemas.microsoft.com/office/drawing/2014/main" id="{F8209FA6-8F91-678F-9EC3-5847A94CB4D3}"/>
              </a:ext>
            </a:extLst>
          </p:cNvPr>
          <p:cNvPicPr>
            <a:picLocks noChangeAspect="1"/>
          </p:cNvPicPr>
          <p:nvPr/>
        </p:nvPicPr>
        <p:blipFill>
          <a:blip r:embed="rId2"/>
          <a:stretch>
            <a:fillRect/>
          </a:stretch>
        </p:blipFill>
        <p:spPr>
          <a:xfrm>
            <a:off x="2442259" y="266644"/>
            <a:ext cx="7083706" cy="5745978"/>
          </a:xfrm>
          <a:prstGeom prst="rect">
            <a:avLst/>
          </a:prstGeom>
        </p:spPr>
      </p:pic>
    </p:spTree>
    <p:extLst>
      <p:ext uri="{BB962C8B-B14F-4D97-AF65-F5344CB8AC3E}">
        <p14:creationId xmlns:p14="http://schemas.microsoft.com/office/powerpoint/2010/main" val="3752824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DA9AB055-4EB0-F010-7DD8-B1194DBB7118}"/>
              </a:ext>
            </a:extLst>
          </p:cNvPr>
          <p:cNvSpPr>
            <a:spLocks noGrp="1"/>
          </p:cNvSpPr>
          <p:nvPr>
            <p:ph type="sldNum" sz="quarter" idx="12"/>
          </p:nvPr>
        </p:nvSpPr>
        <p:spPr/>
        <p:txBody>
          <a:bodyPr/>
          <a:lstStyle/>
          <a:p>
            <a:fld id="{7CFB1EEF-B761-4911-A2FD-18DBD3241D03}" type="slidenum">
              <a:rPr lang="zh-CN" altLang="en-US" spc="90" smtClean="0"/>
              <a:t>18</a:t>
            </a:fld>
            <a:endParaRPr lang="zh-CN" altLang="en-US" spc="90" dirty="0"/>
          </a:p>
        </p:txBody>
      </p:sp>
      <p:pic>
        <p:nvPicPr>
          <p:cNvPr id="4" name="图片 3">
            <a:extLst>
              <a:ext uri="{FF2B5EF4-FFF2-40B4-BE49-F238E27FC236}">
                <a16:creationId xmlns:a16="http://schemas.microsoft.com/office/drawing/2014/main" id="{0B9F07EE-72D0-FC38-E381-82D85AC6D4AB}"/>
              </a:ext>
            </a:extLst>
          </p:cNvPr>
          <p:cNvPicPr>
            <a:picLocks noChangeAspect="1"/>
          </p:cNvPicPr>
          <p:nvPr/>
        </p:nvPicPr>
        <p:blipFill>
          <a:blip r:embed="rId2"/>
          <a:stretch>
            <a:fillRect/>
          </a:stretch>
        </p:blipFill>
        <p:spPr>
          <a:xfrm>
            <a:off x="1100241" y="686434"/>
            <a:ext cx="9073906" cy="4608968"/>
          </a:xfrm>
          <a:prstGeom prst="rect">
            <a:avLst/>
          </a:prstGeom>
        </p:spPr>
      </p:pic>
    </p:spTree>
    <p:extLst>
      <p:ext uri="{BB962C8B-B14F-4D97-AF65-F5344CB8AC3E}">
        <p14:creationId xmlns:p14="http://schemas.microsoft.com/office/powerpoint/2010/main" val="38376211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AE6F6B0-D03E-25EE-92C9-9F67AEC21128}"/>
              </a:ext>
            </a:extLst>
          </p:cNvPr>
          <p:cNvSpPr>
            <a:spLocks noGrp="1"/>
          </p:cNvSpPr>
          <p:nvPr>
            <p:ph type="sldNum" sz="quarter" idx="12"/>
          </p:nvPr>
        </p:nvSpPr>
        <p:spPr/>
        <p:txBody>
          <a:bodyPr/>
          <a:lstStyle/>
          <a:p>
            <a:fld id="{7CFB1EEF-B761-4911-A2FD-18DBD3241D03}" type="slidenum">
              <a:rPr lang="zh-CN" altLang="en-US" spc="90" smtClean="0"/>
              <a:t>19</a:t>
            </a:fld>
            <a:endParaRPr lang="zh-CN" altLang="en-US" spc="90" dirty="0"/>
          </a:p>
        </p:txBody>
      </p:sp>
      <p:pic>
        <p:nvPicPr>
          <p:cNvPr id="4" name="图片 3">
            <a:extLst>
              <a:ext uri="{FF2B5EF4-FFF2-40B4-BE49-F238E27FC236}">
                <a16:creationId xmlns:a16="http://schemas.microsoft.com/office/drawing/2014/main" id="{5CD8F436-82B5-9E19-464C-56DB08B20186}"/>
              </a:ext>
            </a:extLst>
          </p:cNvPr>
          <p:cNvPicPr>
            <a:picLocks noChangeAspect="1"/>
          </p:cNvPicPr>
          <p:nvPr/>
        </p:nvPicPr>
        <p:blipFill>
          <a:blip r:embed="rId2"/>
          <a:stretch>
            <a:fillRect/>
          </a:stretch>
        </p:blipFill>
        <p:spPr>
          <a:xfrm>
            <a:off x="1774520" y="1044604"/>
            <a:ext cx="7728461" cy="3573695"/>
          </a:xfrm>
          <a:prstGeom prst="rect">
            <a:avLst/>
          </a:prstGeom>
        </p:spPr>
      </p:pic>
    </p:spTree>
    <p:extLst>
      <p:ext uri="{BB962C8B-B14F-4D97-AF65-F5344CB8AC3E}">
        <p14:creationId xmlns:p14="http://schemas.microsoft.com/office/powerpoint/2010/main" val="1567369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t>2</a:t>
            </a:fld>
            <a:endParaRPr lang="zh-CN" altLang="en-US" spc="90" dirty="0"/>
          </a:p>
        </p:txBody>
      </p:sp>
      <p:pic>
        <p:nvPicPr>
          <p:cNvPr id="4" name="图片 3">
            <a:extLst>
              <a:ext uri="{FF2B5EF4-FFF2-40B4-BE49-F238E27FC236}">
                <a16:creationId xmlns:a16="http://schemas.microsoft.com/office/drawing/2014/main" id="{ABFC657B-EEDE-709B-8ECB-01B349281ACB}"/>
              </a:ext>
            </a:extLst>
          </p:cNvPr>
          <p:cNvPicPr>
            <a:picLocks noChangeAspect="1"/>
          </p:cNvPicPr>
          <p:nvPr/>
        </p:nvPicPr>
        <p:blipFill>
          <a:blip r:embed="rId4"/>
          <a:stretch>
            <a:fillRect/>
          </a:stretch>
        </p:blipFill>
        <p:spPr>
          <a:xfrm>
            <a:off x="1748173" y="733547"/>
            <a:ext cx="7862751" cy="2777749"/>
          </a:xfrm>
          <a:prstGeom prst="rect">
            <a:avLst/>
          </a:prstGeom>
        </p:spPr>
      </p:pic>
      <p:sp>
        <p:nvSpPr>
          <p:cNvPr id="5" name="文本框 4">
            <a:extLst>
              <a:ext uri="{FF2B5EF4-FFF2-40B4-BE49-F238E27FC236}">
                <a16:creationId xmlns:a16="http://schemas.microsoft.com/office/drawing/2014/main" id="{B84E340A-0F6F-E45F-AF50-41503EBC7CE8}"/>
              </a:ext>
            </a:extLst>
          </p:cNvPr>
          <p:cNvSpPr txBox="1"/>
          <p:nvPr/>
        </p:nvSpPr>
        <p:spPr>
          <a:xfrm>
            <a:off x="2632334" y="3882999"/>
            <a:ext cx="6094428" cy="369332"/>
          </a:xfrm>
          <a:prstGeom prst="rect">
            <a:avLst/>
          </a:prstGeom>
          <a:noFill/>
        </p:spPr>
        <p:txBody>
          <a:bodyPr wrap="square">
            <a:spAutoFit/>
          </a:bodyPr>
          <a:lstStyle/>
          <a:p>
            <a:r>
              <a:rPr lang="zh-CN" altLang="en-US" dirty="0"/>
              <a:t>无线传感器网络中基于簇的路由协议：基于方法论的综述</a:t>
            </a: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CF9F95F-5396-3591-030B-A713F21CEB56}"/>
              </a:ext>
            </a:extLst>
          </p:cNvPr>
          <p:cNvSpPr>
            <a:spLocks noGrp="1"/>
          </p:cNvSpPr>
          <p:nvPr>
            <p:ph type="sldNum" sz="quarter" idx="12"/>
          </p:nvPr>
        </p:nvSpPr>
        <p:spPr/>
        <p:txBody>
          <a:bodyPr/>
          <a:lstStyle/>
          <a:p>
            <a:fld id="{7CFB1EEF-B761-4911-A2FD-18DBD3241D03}" type="slidenum">
              <a:rPr lang="zh-CN" altLang="en-US" spc="90" smtClean="0"/>
              <a:t>20</a:t>
            </a:fld>
            <a:endParaRPr lang="zh-CN" altLang="en-US" spc="90" dirty="0"/>
          </a:p>
        </p:txBody>
      </p:sp>
      <p:pic>
        <p:nvPicPr>
          <p:cNvPr id="4" name="图片 3">
            <a:extLst>
              <a:ext uri="{FF2B5EF4-FFF2-40B4-BE49-F238E27FC236}">
                <a16:creationId xmlns:a16="http://schemas.microsoft.com/office/drawing/2014/main" id="{679B98A6-0B27-DC14-1B42-FDD190BE1E46}"/>
              </a:ext>
            </a:extLst>
          </p:cNvPr>
          <p:cNvPicPr>
            <a:picLocks noChangeAspect="1"/>
          </p:cNvPicPr>
          <p:nvPr/>
        </p:nvPicPr>
        <p:blipFill>
          <a:blip r:embed="rId2"/>
          <a:stretch>
            <a:fillRect/>
          </a:stretch>
        </p:blipFill>
        <p:spPr>
          <a:xfrm>
            <a:off x="1915568" y="943738"/>
            <a:ext cx="8360864" cy="3929204"/>
          </a:xfrm>
          <a:prstGeom prst="rect">
            <a:avLst/>
          </a:prstGeom>
        </p:spPr>
      </p:pic>
    </p:spTree>
    <p:extLst>
      <p:ext uri="{BB962C8B-B14F-4D97-AF65-F5344CB8AC3E}">
        <p14:creationId xmlns:p14="http://schemas.microsoft.com/office/powerpoint/2010/main" val="2615356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99EB885-5D00-85F4-6F91-E9676C362AB6}"/>
              </a:ext>
            </a:extLst>
          </p:cNvPr>
          <p:cNvSpPr>
            <a:spLocks noGrp="1"/>
          </p:cNvSpPr>
          <p:nvPr>
            <p:ph type="sldNum" sz="quarter" idx="12"/>
          </p:nvPr>
        </p:nvSpPr>
        <p:spPr/>
        <p:txBody>
          <a:bodyPr/>
          <a:lstStyle/>
          <a:p>
            <a:fld id="{7CFB1EEF-B761-4911-A2FD-18DBD3241D03}" type="slidenum">
              <a:rPr lang="zh-CN" altLang="en-US" spc="90" smtClean="0"/>
              <a:t>21</a:t>
            </a:fld>
            <a:endParaRPr lang="zh-CN" altLang="en-US" spc="90" dirty="0"/>
          </a:p>
        </p:txBody>
      </p:sp>
      <p:sp>
        <p:nvSpPr>
          <p:cNvPr id="3" name="文本框 2">
            <a:extLst>
              <a:ext uri="{FF2B5EF4-FFF2-40B4-BE49-F238E27FC236}">
                <a16:creationId xmlns:a16="http://schemas.microsoft.com/office/drawing/2014/main" id="{A67592C8-B84A-C97D-6CA7-6A9B6A342FAD}"/>
              </a:ext>
            </a:extLst>
          </p:cNvPr>
          <p:cNvSpPr txBox="1"/>
          <p:nvPr/>
        </p:nvSpPr>
        <p:spPr>
          <a:xfrm>
            <a:off x="207083" y="788902"/>
            <a:ext cx="9967064" cy="923330"/>
          </a:xfrm>
          <a:prstGeom prst="rect">
            <a:avLst/>
          </a:prstGeom>
          <a:noFill/>
        </p:spPr>
        <p:txBody>
          <a:bodyPr wrap="square">
            <a:spAutoFit/>
          </a:bodyPr>
          <a:lstStyle/>
          <a:p>
            <a:r>
              <a:rPr lang="zh-CN" altLang="en-US" b="1" dirty="0"/>
              <a:t>后续计划</a:t>
            </a:r>
            <a:r>
              <a:rPr lang="en-US" altLang="zh-CN" b="1" dirty="0"/>
              <a:t>:</a:t>
            </a:r>
          </a:p>
          <a:p>
            <a:r>
              <a:rPr lang="en-US" altLang="zh-CN" b="1" dirty="0"/>
              <a:t>              </a:t>
            </a:r>
            <a:r>
              <a:rPr lang="en-US" altLang="zh-CN" dirty="0"/>
              <a:t>1.</a:t>
            </a:r>
            <a:r>
              <a:rPr lang="zh-CN" altLang="en-US" dirty="0"/>
              <a:t>继续了解该方向以及其它更广泛的知识 </a:t>
            </a:r>
            <a:endParaRPr lang="en-US" altLang="zh-CN" dirty="0"/>
          </a:p>
          <a:p>
            <a:r>
              <a:rPr lang="en-US" altLang="zh-CN" dirty="0"/>
              <a:t>              2.</a:t>
            </a:r>
            <a:r>
              <a:rPr lang="zh-CN" altLang="en-US" b="1" dirty="0"/>
              <a:t>重点基础和基础代码学习</a:t>
            </a:r>
            <a:r>
              <a:rPr lang="zh-CN" altLang="en-US" sz="1800" b="1" dirty="0"/>
              <a:t> </a:t>
            </a:r>
          </a:p>
        </p:txBody>
      </p:sp>
    </p:spTree>
    <p:extLst>
      <p:ext uri="{BB962C8B-B14F-4D97-AF65-F5344CB8AC3E}">
        <p14:creationId xmlns:p14="http://schemas.microsoft.com/office/powerpoint/2010/main" val="12727611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2341944" y="-325056"/>
            <a:ext cx="7508112" cy="7508112"/>
          </a:xfrm>
          <a:prstGeom prst="ellipse">
            <a:avLst/>
          </a:prstGeom>
          <a:gradFill flip="none" rotWithShape="1">
            <a:gsLst>
              <a:gs pos="100000">
                <a:schemeClr val="bg1">
                  <a:alpha val="28000"/>
                </a:schemeClr>
              </a:gs>
              <a:gs pos="60000">
                <a:schemeClr val="bg1">
                  <a:alpha val="0"/>
                </a:schemeClr>
              </a:gs>
            </a:gsLst>
            <a:path path="circle">
              <a:fillToRect l="50000" t="50000" r="50000" b="50000"/>
            </a:path>
            <a:tileRect/>
          </a:gradFill>
          <a:ln>
            <a:noFill/>
          </a:ln>
          <a:effectLst>
            <a:outerShdw blurRad="635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920678" y="253678"/>
            <a:ext cx="6350644" cy="6350644"/>
          </a:xfrm>
          <a:prstGeom prst="ellipse">
            <a:avLst/>
          </a:prstGeom>
          <a:gradFill flip="none" rotWithShape="1">
            <a:gsLst>
              <a:gs pos="100000">
                <a:schemeClr val="bg1">
                  <a:alpha val="46000"/>
                </a:schemeClr>
              </a:gs>
              <a:gs pos="58000">
                <a:schemeClr val="bg1">
                  <a:alpha val="0"/>
                </a:schemeClr>
              </a:gs>
            </a:gsLst>
            <a:path path="circle">
              <a:fillToRect l="50000" t="50000" r="50000" b="50000"/>
            </a:path>
            <a:tileRect/>
          </a:gradFill>
          <a:ln>
            <a:noFill/>
          </a:ln>
          <a:effectLst>
            <a:outerShdw blurRad="635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3441539" y="774539"/>
            <a:ext cx="5308922" cy="5308922"/>
          </a:xfrm>
          <a:prstGeom prst="ellipse">
            <a:avLst/>
          </a:prstGeom>
          <a:gradFill flip="none" rotWithShape="1">
            <a:gsLst>
              <a:gs pos="100000">
                <a:schemeClr val="bg1">
                  <a:alpha val="72000"/>
                </a:schemeClr>
              </a:gs>
              <a:gs pos="63000">
                <a:schemeClr val="bg1">
                  <a:alpha val="0"/>
                </a:schemeClr>
              </a:gs>
            </a:gsLst>
            <a:path path="circle">
              <a:fillToRect l="50000" t="50000" r="50000" b="50000"/>
            </a:path>
            <a:tileRect/>
          </a:gradFill>
          <a:ln>
            <a:noFill/>
          </a:ln>
          <a:effectLst>
            <a:outerShdw blurRad="635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3962400" y="1295400"/>
            <a:ext cx="4267200" cy="426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100195" y="3013502"/>
            <a:ext cx="3991610" cy="830997"/>
          </a:xfrm>
          <a:prstGeom prst="rect">
            <a:avLst/>
          </a:prstGeom>
          <a:noFill/>
        </p:spPr>
        <p:txBody>
          <a:bodyPr wrap="square" rtlCol="0">
            <a:spAutoFit/>
          </a:bodyPr>
          <a:lstStyle/>
          <a:p>
            <a:pPr algn="ctr"/>
            <a:r>
              <a:rPr lang="zh-CN" altLang="en-US" sz="4800" dirty="0">
                <a:solidFill>
                  <a:schemeClr val="accent1"/>
                </a:solidFill>
                <a:latin typeface="+mj-ea"/>
                <a:ea typeface="+mj-ea"/>
              </a:rPr>
              <a:t>谢谢您的观看</a:t>
            </a:r>
          </a:p>
        </p:txBody>
      </p:sp>
      <p:grpSp>
        <p:nvGrpSpPr>
          <p:cNvPr id="20" name="组合 19"/>
          <p:cNvGrpSpPr/>
          <p:nvPr/>
        </p:nvGrpSpPr>
        <p:grpSpPr>
          <a:xfrm>
            <a:off x="5233416" y="2886181"/>
            <a:ext cx="1725168" cy="0"/>
            <a:chOff x="6585058" y="2318898"/>
            <a:chExt cx="1725168" cy="0"/>
          </a:xfrm>
        </p:grpSpPr>
        <p:cxnSp>
          <p:nvCxnSpPr>
            <p:cNvPr id="18" name="直接连接符 17"/>
            <p:cNvCxnSpPr/>
            <p:nvPr/>
          </p:nvCxnSpPr>
          <p:spPr>
            <a:xfrm>
              <a:off x="6585058" y="2318898"/>
              <a:ext cx="172516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7278478" y="2318898"/>
              <a:ext cx="338328" cy="0"/>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AA5AAB54-6944-946A-3D06-3FCD7A72DE3B}"/>
              </a:ext>
            </a:extLst>
          </p:cNvPr>
          <p:cNvSpPr>
            <a:spLocks noGrp="1"/>
          </p:cNvSpPr>
          <p:nvPr>
            <p:ph type="sldNum" sz="quarter" idx="12"/>
          </p:nvPr>
        </p:nvSpPr>
        <p:spPr/>
        <p:txBody>
          <a:bodyPr/>
          <a:lstStyle/>
          <a:p>
            <a:fld id="{7CFB1EEF-B761-4911-A2FD-18DBD3241D03}" type="slidenum">
              <a:rPr lang="zh-CN" altLang="en-US" spc="90" smtClean="0"/>
              <a:t>3</a:t>
            </a:fld>
            <a:endParaRPr lang="zh-CN" altLang="en-US" spc="90" dirty="0"/>
          </a:p>
        </p:txBody>
      </p:sp>
      <p:sp>
        <p:nvSpPr>
          <p:cNvPr id="13" name="文本框 12">
            <a:extLst>
              <a:ext uri="{FF2B5EF4-FFF2-40B4-BE49-F238E27FC236}">
                <a16:creationId xmlns:a16="http://schemas.microsoft.com/office/drawing/2014/main" id="{90A32EFD-9897-28DE-BEA4-16EB61DA6823}"/>
              </a:ext>
            </a:extLst>
          </p:cNvPr>
          <p:cNvSpPr txBox="1"/>
          <p:nvPr/>
        </p:nvSpPr>
        <p:spPr>
          <a:xfrm>
            <a:off x="143762" y="677886"/>
            <a:ext cx="6094428" cy="523220"/>
          </a:xfrm>
          <a:prstGeom prst="rect">
            <a:avLst/>
          </a:prstGeom>
          <a:noFill/>
        </p:spPr>
        <p:txBody>
          <a:bodyPr wrap="square">
            <a:spAutoFit/>
          </a:bodyPr>
          <a:lstStyle/>
          <a:p>
            <a:r>
              <a:rPr lang="zh-CN" altLang="en-US" b="1" dirty="0"/>
              <a:t> </a:t>
            </a:r>
            <a:r>
              <a:rPr lang="en-US" altLang="zh-CN" sz="2800" b="1" dirty="0"/>
              <a:t>1.</a:t>
            </a:r>
            <a:r>
              <a:rPr lang="zh-CN" altLang="en-US" sz="2800" b="1" dirty="0"/>
              <a:t>介绍</a:t>
            </a:r>
          </a:p>
        </p:txBody>
      </p:sp>
      <p:sp>
        <p:nvSpPr>
          <p:cNvPr id="15" name="文本框 14">
            <a:extLst>
              <a:ext uri="{FF2B5EF4-FFF2-40B4-BE49-F238E27FC236}">
                <a16:creationId xmlns:a16="http://schemas.microsoft.com/office/drawing/2014/main" id="{910B3726-2BF3-E6A5-B780-DAF10ACB5DF6}"/>
              </a:ext>
            </a:extLst>
          </p:cNvPr>
          <p:cNvSpPr txBox="1"/>
          <p:nvPr/>
        </p:nvSpPr>
        <p:spPr>
          <a:xfrm>
            <a:off x="532357" y="1463660"/>
            <a:ext cx="10979062" cy="1291316"/>
          </a:xfrm>
          <a:prstGeom prst="rect">
            <a:avLst/>
          </a:prstGeom>
          <a:noFill/>
        </p:spPr>
        <p:txBody>
          <a:bodyPr wrap="square">
            <a:spAutoFit/>
          </a:bodyPr>
          <a:lstStyle/>
          <a:p>
            <a:pPr algn="just">
              <a:lnSpc>
                <a:spcPct val="150000"/>
              </a:lnSpc>
            </a:pPr>
            <a:r>
              <a:rPr lang="zh-CN" altLang="en-US" dirty="0"/>
              <a:t>     提出了一些参数来评估不同方法。然后，从方法论的角度将研究的方法分为四类：经典方法、基于模糊的方法、基于元启发式的方法和混合元启发式和模糊的方法。在分类的每个类别中，根据方法论类型呈现了评估方法的标准和参数；然后，根据聚类参数和基于方法论的参数评估并讨论了每个类别中的所有方法。</a:t>
            </a:r>
          </a:p>
        </p:txBody>
      </p:sp>
    </p:spTree>
    <p:extLst>
      <p:ext uri="{BB962C8B-B14F-4D97-AF65-F5344CB8AC3E}">
        <p14:creationId xmlns:p14="http://schemas.microsoft.com/office/powerpoint/2010/main" val="159633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91221D-9E6D-2C6A-BBD2-0BE48BDDCBB7}"/>
              </a:ext>
            </a:extLst>
          </p:cNvPr>
          <p:cNvSpPr>
            <a:spLocks noGrp="1"/>
          </p:cNvSpPr>
          <p:nvPr>
            <p:ph type="sldNum" sz="quarter" idx="12"/>
          </p:nvPr>
        </p:nvSpPr>
        <p:spPr/>
        <p:txBody>
          <a:bodyPr/>
          <a:lstStyle/>
          <a:p>
            <a:fld id="{7CFB1EEF-B761-4911-A2FD-18DBD3241D03}" type="slidenum">
              <a:rPr lang="zh-CN" altLang="en-US" spc="90" smtClean="0"/>
              <a:t>4</a:t>
            </a:fld>
            <a:endParaRPr lang="zh-CN" altLang="en-US" spc="90" dirty="0"/>
          </a:p>
        </p:txBody>
      </p:sp>
      <p:sp>
        <p:nvSpPr>
          <p:cNvPr id="6" name="文本框 5">
            <a:extLst>
              <a:ext uri="{FF2B5EF4-FFF2-40B4-BE49-F238E27FC236}">
                <a16:creationId xmlns:a16="http://schemas.microsoft.com/office/drawing/2014/main" id="{4283F287-813E-F4E0-CD0B-406D783F2E7C}"/>
              </a:ext>
            </a:extLst>
          </p:cNvPr>
          <p:cNvSpPr txBox="1"/>
          <p:nvPr/>
        </p:nvSpPr>
        <p:spPr>
          <a:xfrm>
            <a:off x="660654" y="1427768"/>
            <a:ext cx="11217402" cy="3368807"/>
          </a:xfrm>
          <a:prstGeom prst="rect">
            <a:avLst/>
          </a:prstGeom>
          <a:noFill/>
        </p:spPr>
        <p:txBody>
          <a:bodyPr wrap="square">
            <a:spAutoFit/>
          </a:bodyPr>
          <a:lstStyle/>
          <a:p>
            <a:pPr>
              <a:lnSpc>
                <a:spcPct val="150000"/>
              </a:lnSpc>
            </a:pPr>
            <a:r>
              <a:rPr lang="zh-CN" altLang="en-US" dirty="0"/>
              <a:t>这四类方法在处理问题时采用了不同的方法论和技术，因此它们之间存在一些区别：</a:t>
            </a:r>
            <a:endParaRPr lang="en-US" altLang="zh-CN" dirty="0"/>
          </a:p>
          <a:p>
            <a:pPr marL="342900" indent="-342900">
              <a:lnSpc>
                <a:spcPct val="150000"/>
              </a:lnSpc>
              <a:buAutoNum type="arabicPeriod"/>
            </a:pPr>
            <a:r>
              <a:rPr lang="zh-CN" altLang="en-US" dirty="0"/>
              <a:t>经典方法：经典方法通常是基于已知的公式和理论，例如动态规划、最短路径算法等优点在于稳定可靠，但有时可能无法有效应对复杂的现实问题。</a:t>
            </a:r>
            <a:endParaRPr lang="en-US" altLang="zh-CN" dirty="0"/>
          </a:p>
          <a:p>
            <a:pPr>
              <a:lnSpc>
                <a:spcPct val="150000"/>
              </a:lnSpc>
            </a:pPr>
            <a:r>
              <a:rPr lang="zh-CN" altLang="en-US" dirty="0"/>
              <a:t>        </a:t>
            </a:r>
            <a:endParaRPr lang="en-US" altLang="zh-CN" dirty="0"/>
          </a:p>
          <a:p>
            <a:pPr>
              <a:lnSpc>
                <a:spcPct val="150000"/>
              </a:lnSpc>
            </a:pPr>
            <a:r>
              <a:rPr lang="en-US" altLang="zh-CN" dirty="0"/>
              <a:t>2. </a:t>
            </a:r>
            <a:r>
              <a:rPr lang="zh-CN" altLang="en-US" dirty="0"/>
              <a:t>基于模糊的方法：基于模糊逻辑的方法允许处理不确定性和模糊性，这在一些实际问题中非常有用，尤其是在涉及到模糊规则和不确定数据的情况下。</a:t>
            </a:r>
            <a:endParaRPr lang="en-US" altLang="zh-CN" dirty="0"/>
          </a:p>
          <a:p>
            <a:pPr>
              <a:lnSpc>
                <a:spcPct val="150000"/>
              </a:lnSpc>
            </a:pPr>
            <a:r>
              <a:rPr lang="en-US" altLang="zh-CN" dirty="0"/>
              <a:t> </a:t>
            </a:r>
            <a:r>
              <a:rPr lang="zh-CN" altLang="en-US" dirty="0"/>
              <a:t>这些方法可以适应更加灵活和复杂的情况，能够更好地处理现实世界中的不确定性和模糊性。然而，其实现可能更加复杂，需要对模糊逻辑和模糊推理有一定的了解。</a:t>
            </a:r>
          </a:p>
        </p:txBody>
      </p:sp>
      <p:sp>
        <p:nvSpPr>
          <p:cNvPr id="8" name="文本框 7">
            <a:extLst>
              <a:ext uri="{FF2B5EF4-FFF2-40B4-BE49-F238E27FC236}">
                <a16:creationId xmlns:a16="http://schemas.microsoft.com/office/drawing/2014/main" id="{BE462BF7-B055-F5E2-188D-96D024844423}"/>
              </a:ext>
            </a:extLst>
          </p:cNvPr>
          <p:cNvSpPr txBox="1"/>
          <p:nvPr/>
        </p:nvSpPr>
        <p:spPr>
          <a:xfrm>
            <a:off x="477774" y="601718"/>
            <a:ext cx="6094476" cy="523220"/>
          </a:xfrm>
          <a:prstGeom prst="rect">
            <a:avLst/>
          </a:prstGeom>
          <a:noFill/>
        </p:spPr>
        <p:txBody>
          <a:bodyPr wrap="square">
            <a:spAutoFit/>
          </a:bodyPr>
          <a:lstStyle/>
          <a:p>
            <a:r>
              <a:rPr lang="en-US" altLang="zh-CN" sz="2800" b="1" dirty="0"/>
              <a:t>2.</a:t>
            </a:r>
            <a:r>
              <a:rPr lang="zh-CN" altLang="en-US" sz="2800" b="1" dirty="0"/>
              <a:t>分类</a:t>
            </a:r>
          </a:p>
        </p:txBody>
      </p:sp>
    </p:spTree>
    <p:extLst>
      <p:ext uri="{BB962C8B-B14F-4D97-AF65-F5344CB8AC3E}">
        <p14:creationId xmlns:p14="http://schemas.microsoft.com/office/powerpoint/2010/main" val="3328234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B79B7AA-095A-F93D-1D9E-339A2BF52068}"/>
              </a:ext>
            </a:extLst>
          </p:cNvPr>
          <p:cNvSpPr>
            <a:spLocks noGrp="1"/>
          </p:cNvSpPr>
          <p:nvPr>
            <p:ph type="sldNum" sz="quarter" idx="12"/>
          </p:nvPr>
        </p:nvSpPr>
        <p:spPr/>
        <p:txBody>
          <a:bodyPr/>
          <a:lstStyle/>
          <a:p>
            <a:fld id="{7CFB1EEF-B761-4911-A2FD-18DBD3241D03}" type="slidenum">
              <a:rPr lang="zh-CN" altLang="en-US" spc="90" smtClean="0"/>
              <a:t>5</a:t>
            </a:fld>
            <a:endParaRPr lang="zh-CN" altLang="en-US" spc="90" dirty="0"/>
          </a:p>
        </p:txBody>
      </p:sp>
      <p:sp>
        <p:nvSpPr>
          <p:cNvPr id="6" name="文本框 5">
            <a:extLst>
              <a:ext uri="{FF2B5EF4-FFF2-40B4-BE49-F238E27FC236}">
                <a16:creationId xmlns:a16="http://schemas.microsoft.com/office/drawing/2014/main" id="{4591B4F0-D9CD-4A4C-8C2A-DA075BF79EE5}"/>
              </a:ext>
            </a:extLst>
          </p:cNvPr>
          <p:cNvSpPr txBox="1"/>
          <p:nvPr/>
        </p:nvSpPr>
        <p:spPr>
          <a:xfrm>
            <a:off x="633221" y="923973"/>
            <a:ext cx="11042841" cy="3368807"/>
          </a:xfrm>
          <a:prstGeom prst="rect">
            <a:avLst/>
          </a:prstGeom>
          <a:noFill/>
        </p:spPr>
        <p:txBody>
          <a:bodyPr wrap="square">
            <a:spAutoFit/>
          </a:bodyPr>
          <a:lstStyle/>
          <a:p>
            <a:pPr>
              <a:lnSpc>
                <a:spcPct val="150000"/>
              </a:lnSpc>
            </a:pPr>
            <a:r>
              <a:rPr lang="en-US" altLang="zh-CN" dirty="0"/>
              <a:t>3. </a:t>
            </a:r>
            <a:r>
              <a:rPr lang="zh-CN" altLang="en-US" dirty="0"/>
              <a:t>基于元启发式的方法：元启发式方法利用启发式搜索策略来解决问题，通过模拟自然界或人类智慧的行为来寻找解决方案。 这些方法通常适用于复杂的优化问题，能够在搜索空间中找到较好的解决方案。元启发式方法的性能高度依赖于所选择的启发式策略和参数调优，有时可能需要较长的计算时间。 </a:t>
            </a:r>
            <a:endParaRPr lang="en-US" altLang="zh-CN" dirty="0"/>
          </a:p>
          <a:p>
            <a:pPr>
              <a:lnSpc>
                <a:spcPct val="150000"/>
              </a:lnSpc>
            </a:pPr>
            <a:r>
              <a:rPr lang="zh-CN" altLang="en-US" dirty="0"/>
              <a:t>      </a:t>
            </a:r>
            <a:endParaRPr lang="en-US" altLang="zh-CN" dirty="0"/>
          </a:p>
          <a:p>
            <a:pPr>
              <a:lnSpc>
                <a:spcPct val="150000"/>
              </a:lnSpc>
            </a:pPr>
            <a:r>
              <a:rPr lang="en-US" altLang="zh-CN" dirty="0"/>
              <a:t>4. </a:t>
            </a:r>
            <a:r>
              <a:rPr lang="zh-CN" altLang="en-US" dirty="0"/>
              <a:t>混合元启发式和模糊的方法： 结合了元启发式方法和模糊逻辑的优势，旨在克服各自方法的局限性，并提高解决问题的效率和准确性。</a:t>
            </a:r>
            <a:endParaRPr lang="en-US" altLang="zh-CN" dirty="0"/>
          </a:p>
          <a:p>
            <a:pPr>
              <a:lnSpc>
                <a:spcPct val="150000"/>
              </a:lnSpc>
            </a:pPr>
            <a:r>
              <a:rPr lang="zh-CN" altLang="en-US" dirty="0"/>
              <a:t>这些方法可能具有更高的复杂性，但通常能够在处理现实世界中的复杂问题时表现出色。 总的来说，每种方法都有其适用的场景和优势，选择合适的方法取决于问题的性质和需求。</a:t>
            </a:r>
          </a:p>
        </p:txBody>
      </p:sp>
    </p:spTree>
    <p:extLst>
      <p:ext uri="{BB962C8B-B14F-4D97-AF65-F5344CB8AC3E}">
        <p14:creationId xmlns:p14="http://schemas.microsoft.com/office/powerpoint/2010/main" val="4207294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C02959C-921B-E541-0CFF-7AEF80FFF839}"/>
              </a:ext>
            </a:extLst>
          </p:cNvPr>
          <p:cNvSpPr>
            <a:spLocks noGrp="1"/>
          </p:cNvSpPr>
          <p:nvPr>
            <p:ph type="sldNum" sz="quarter" idx="12"/>
          </p:nvPr>
        </p:nvSpPr>
        <p:spPr/>
        <p:txBody>
          <a:bodyPr/>
          <a:lstStyle/>
          <a:p>
            <a:fld id="{7CFB1EEF-B761-4911-A2FD-18DBD3241D03}" type="slidenum">
              <a:rPr lang="zh-CN" altLang="en-US" spc="90" smtClean="0"/>
              <a:t>6</a:t>
            </a:fld>
            <a:endParaRPr lang="zh-CN" altLang="en-US" spc="90" dirty="0"/>
          </a:p>
        </p:txBody>
      </p:sp>
      <p:pic>
        <p:nvPicPr>
          <p:cNvPr id="1026" name="Picture 2">
            <a:extLst>
              <a:ext uri="{FF2B5EF4-FFF2-40B4-BE49-F238E27FC236}">
                <a16:creationId xmlns:a16="http://schemas.microsoft.com/office/drawing/2014/main" id="{ECEEABC6-18F7-31F9-ADD8-8C53FCD9C8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2592" y="1111949"/>
            <a:ext cx="6553200" cy="4067175"/>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E2CADDB7-2CB0-4A05-DD9B-4D0A2B6D7F0C}"/>
              </a:ext>
            </a:extLst>
          </p:cNvPr>
          <p:cNvSpPr txBox="1"/>
          <p:nvPr/>
        </p:nvSpPr>
        <p:spPr>
          <a:xfrm>
            <a:off x="165378" y="828715"/>
            <a:ext cx="6094428" cy="369332"/>
          </a:xfrm>
          <a:prstGeom prst="rect">
            <a:avLst/>
          </a:prstGeom>
          <a:noFill/>
        </p:spPr>
        <p:txBody>
          <a:bodyPr wrap="square">
            <a:spAutoFit/>
          </a:bodyPr>
          <a:lstStyle/>
          <a:p>
            <a:r>
              <a:rPr lang="zh-CN" altLang="en-US" dirty="0"/>
              <a:t>两个角度：</a:t>
            </a:r>
          </a:p>
        </p:txBody>
      </p:sp>
    </p:spTree>
    <p:extLst>
      <p:ext uri="{BB962C8B-B14F-4D97-AF65-F5344CB8AC3E}">
        <p14:creationId xmlns:p14="http://schemas.microsoft.com/office/powerpoint/2010/main" val="2499848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0C40943-E990-618B-55BE-3921D503D067}"/>
              </a:ext>
            </a:extLst>
          </p:cNvPr>
          <p:cNvSpPr>
            <a:spLocks noGrp="1"/>
          </p:cNvSpPr>
          <p:nvPr>
            <p:ph type="sldNum" sz="quarter" idx="12"/>
          </p:nvPr>
        </p:nvSpPr>
        <p:spPr/>
        <p:txBody>
          <a:bodyPr/>
          <a:lstStyle/>
          <a:p>
            <a:fld id="{7CFB1EEF-B761-4911-A2FD-18DBD3241D03}" type="slidenum">
              <a:rPr lang="zh-CN" altLang="en-US" spc="90" smtClean="0"/>
              <a:t>7</a:t>
            </a:fld>
            <a:endParaRPr lang="zh-CN" altLang="en-US" spc="90" dirty="0"/>
          </a:p>
        </p:txBody>
      </p:sp>
      <p:pic>
        <p:nvPicPr>
          <p:cNvPr id="4" name="图片 3">
            <a:extLst>
              <a:ext uri="{FF2B5EF4-FFF2-40B4-BE49-F238E27FC236}">
                <a16:creationId xmlns:a16="http://schemas.microsoft.com/office/drawing/2014/main" id="{DC808C58-187F-647F-6A69-FE57630A6ACE}"/>
              </a:ext>
            </a:extLst>
          </p:cNvPr>
          <p:cNvPicPr>
            <a:picLocks noChangeAspect="1"/>
          </p:cNvPicPr>
          <p:nvPr/>
        </p:nvPicPr>
        <p:blipFill>
          <a:blip r:embed="rId2"/>
          <a:stretch>
            <a:fillRect/>
          </a:stretch>
        </p:blipFill>
        <p:spPr>
          <a:xfrm>
            <a:off x="3486918" y="0"/>
            <a:ext cx="5919967" cy="6729838"/>
          </a:xfrm>
          <a:prstGeom prst="rect">
            <a:avLst/>
          </a:prstGeom>
        </p:spPr>
      </p:pic>
      <p:sp>
        <p:nvSpPr>
          <p:cNvPr id="5" name="文本框 4">
            <a:extLst>
              <a:ext uri="{FF2B5EF4-FFF2-40B4-BE49-F238E27FC236}">
                <a16:creationId xmlns:a16="http://schemas.microsoft.com/office/drawing/2014/main" id="{6C14FD2F-2A7F-C2E6-6E6A-AD677EC06F3D}"/>
              </a:ext>
            </a:extLst>
          </p:cNvPr>
          <p:cNvSpPr txBox="1"/>
          <p:nvPr/>
        </p:nvSpPr>
        <p:spPr>
          <a:xfrm>
            <a:off x="439704" y="725020"/>
            <a:ext cx="6094428" cy="369332"/>
          </a:xfrm>
          <a:prstGeom prst="rect">
            <a:avLst/>
          </a:prstGeom>
          <a:noFill/>
        </p:spPr>
        <p:txBody>
          <a:bodyPr wrap="square">
            <a:spAutoFit/>
          </a:bodyPr>
          <a:lstStyle/>
          <a:p>
            <a:r>
              <a:rPr lang="zh-CN" altLang="en-US" dirty="0"/>
              <a:t>分为四种方法：</a:t>
            </a:r>
          </a:p>
        </p:txBody>
      </p:sp>
    </p:spTree>
    <p:extLst>
      <p:ext uri="{BB962C8B-B14F-4D97-AF65-F5344CB8AC3E}">
        <p14:creationId xmlns:p14="http://schemas.microsoft.com/office/powerpoint/2010/main" val="20833584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C5B578E-8131-9C42-4926-6072E2D4FC06}"/>
              </a:ext>
            </a:extLst>
          </p:cNvPr>
          <p:cNvSpPr>
            <a:spLocks noGrp="1"/>
          </p:cNvSpPr>
          <p:nvPr>
            <p:ph type="sldNum" sz="quarter" idx="12"/>
          </p:nvPr>
        </p:nvSpPr>
        <p:spPr/>
        <p:txBody>
          <a:bodyPr/>
          <a:lstStyle/>
          <a:p>
            <a:fld id="{7CFB1EEF-B761-4911-A2FD-18DBD3241D03}" type="slidenum">
              <a:rPr lang="zh-CN" altLang="en-US" spc="90" smtClean="0"/>
              <a:t>8</a:t>
            </a:fld>
            <a:endParaRPr lang="zh-CN" altLang="en-US" spc="90" dirty="0"/>
          </a:p>
        </p:txBody>
      </p:sp>
      <p:sp>
        <p:nvSpPr>
          <p:cNvPr id="5" name="文本框 4">
            <a:extLst>
              <a:ext uri="{FF2B5EF4-FFF2-40B4-BE49-F238E27FC236}">
                <a16:creationId xmlns:a16="http://schemas.microsoft.com/office/drawing/2014/main" id="{2A4D5FE4-EACC-FF1D-0F3A-A791A296D245}"/>
              </a:ext>
            </a:extLst>
          </p:cNvPr>
          <p:cNvSpPr txBox="1"/>
          <p:nvPr/>
        </p:nvSpPr>
        <p:spPr>
          <a:xfrm>
            <a:off x="240030" y="647438"/>
            <a:ext cx="6094476" cy="369332"/>
          </a:xfrm>
          <a:prstGeom prst="rect">
            <a:avLst/>
          </a:prstGeom>
          <a:noFill/>
        </p:spPr>
        <p:txBody>
          <a:bodyPr wrap="square">
            <a:spAutoFit/>
          </a:bodyPr>
          <a:lstStyle/>
          <a:p>
            <a:r>
              <a:rPr lang="en-US" altLang="zh-CN" dirty="0"/>
              <a:t> 3 .</a:t>
            </a:r>
            <a:r>
              <a:rPr lang="zh-CN" altLang="en-US" dirty="0"/>
              <a:t>标准和分类因素</a:t>
            </a:r>
          </a:p>
        </p:txBody>
      </p:sp>
      <p:sp>
        <p:nvSpPr>
          <p:cNvPr id="9" name="文本框 8">
            <a:extLst>
              <a:ext uri="{FF2B5EF4-FFF2-40B4-BE49-F238E27FC236}">
                <a16:creationId xmlns:a16="http://schemas.microsoft.com/office/drawing/2014/main" id="{A5DA4071-BB9D-D631-95B3-9DAAC7CF1AB7}"/>
              </a:ext>
            </a:extLst>
          </p:cNvPr>
          <p:cNvSpPr txBox="1"/>
          <p:nvPr/>
        </p:nvSpPr>
        <p:spPr>
          <a:xfrm>
            <a:off x="480250" y="1150358"/>
            <a:ext cx="6094476" cy="369332"/>
          </a:xfrm>
          <a:prstGeom prst="rect">
            <a:avLst/>
          </a:prstGeom>
          <a:noFill/>
        </p:spPr>
        <p:txBody>
          <a:bodyPr wrap="square">
            <a:spAutoFit/>
          </a:bodyPr>
          <a:lstStyle/>
          <a:p>
            <a:r>
              <a:rPr lang="zh-CN" altLang="en-US" dirty="0"/>
              <a:t>基于聚类考虑的的宏观参数</a:t>
            </a:r>
          </a:p>
        </p:txBody>
      </p:sp>
      <p:pic>
        <p:nvPicPr>
          <p:cNvPr id="2050" name="Picture 2">
            <a:extLst>
              <a:ext uri="{FF2B5EF4-FFF2-40B4-BE49-F238E27FC236}">
                <a16:creationId xmlns:a16="http://schemas.microsoft.com/office/drawing/2014/main" id="{FF82047C-E6E0-4860-03F0-16E95C56B0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978" y="1974791"/>
            <a:ext cx="5855022" cy="288152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1CE2DF50-2E3A-450F-01DF-76CDDE3B6C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9266" y="1974792"/>
            <a:ext cx="5362419" cy="2881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2491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1EFF887-87E1-53A7-7A29-B5F44D660DE0}"/>
              </a:ext>
            </a:extLst>
          </p:cNvPr>
          <p:cNvSpPr>
            <a:spLocks noGrp="1"/>
          </p:cNvSpPr>
          <p:nvPr>
            <p:ph type="sldNum" sz="quarter" idx="12"/>
          </p:nvPr>
        </p:nvSpPr>
        <p:spPr/>
        <p:txBody>
          <a:bodyPr/>
          <a:lstStyle/>
          <a:p>
            <a:fld id="{7CFB1EEF-B761-4911-A2FD-18DBD3241D03}" type="slidenum">
              <a:rPr lang="zh-CN" altLang="en-US" spc="90" smtClean="0"/>
              <a:t>9</a:t>
            </a:fld>
            <a:endParaRPr lang="zh-CN" altLang="en-US" spc="90" dirty="0"/>
          </a:p>
        </p:txBody>
      </p:sp>
      <p:sp>
        <p:nvSpPr>
          <p:cNvPr id="5" name="文本框 4">
            <a:extLst>
              <a:ext uri="{FF2B5EF4-FFF2-40B4-BE49-F238E27FC236}">
                <a16:creationId xmlns:a16="http://schemas.microsoft.com/office/drawing/2014/main" id="{7807D275-8E05-A173-AA9E-D1A4C202B57A}"/>
              </a:ext>
            </a:extLst>
          </p:cNvPr>
          <p:cNvSpPr txBox="1"/>
          <p:nvPr/>
        </p:nvSpPr>
        <p:spPr>
          <a:xfrm>
            <a:off x="532638" y="821174"/>
            <a:ext cx="6094476" cy="369332"/>
          </a:xfrm>
          <a:prstGeom prst="rect">
            <a:avLst/>
          </a:prstGeom>
          <a:noFill/>
        </p:spPr>
        <p:txBody>
          <a:bodyPr wrap="square">
            <a:spAutoFit/>
          </a:bodyPr>
          <a:lstStyle/>
          <a:p>
            <a:r>
              <a:rPr lang="zh-CN" altLang="en-US" dirty="0"/>
              <a:t>基于聚类考虑的的微观参数</a:t>
            </a:r>
          </a:p>
        </p:txBody>
      </p:sp>
      <p:pic>
        <p:nvPicPr>
          <p:cNvPr id="3074" name="Picture 2">
            <a:extLst>
              <a:ext uri="{FF2B5EF4-FFF2-40B4-BE49-F238E27FC236}">
                <a16:creationId xmlns:a16="http://schemas.microsoft.com/office/drawing/2014/main" id="{E1F0C4AA-0D0C-5748-3950-C4564BA747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9876" y="1190506"/>
            <a:ext cx="5448300" cy="5076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756105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ICON" val="#393945;#394062;#394051;"/>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9B0D14"/>
      </a:accent1>
      <a:accent2>
        <a:srgbClr val="002060"/>
      </a:accent2>
      <a:accent3>
        <a:srgbClr val="A5A5A5"/>
      </a:accent3>
      <a:accent4>
        <a:srgbClr val="FFC000"/>
      </a:accent4>
      <a:accent5>
        <a:srgbClr val="5B9BD5"/>
      </a:accent5>
      <a:accent6>
        <a:srgbClr val="70AD47"/>
      </a:accent6>
      <a:hlink>
        <a:srgbClr val="0563C1"/>
      </a:hlink>
      <a:folHlink>
        <a:srgbClr val="954F72"/>
      </a:folHlink>
    </a:clrScheme>
    <a:fontScheme name="自定义 4">
      <a:majorFont>
        <a:latin typeface="Microsoft YaHei Light"/>
        <a:ea typeface="微软雅黑"/>
        <a:cs typeface=""/>
      </a:majorFont>
      <a:minorFont>
        <a:latin typeface="微软雅黑"/>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a:spAutoFit/>
      </a:bodyPr>
      <a:lstStyle>
        <a:defPPr algn="just">
          <a:lnSpc>
            <a:spcPct val="150000"/>
          </a:lnSpc>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1378</TotalTime>
  <Words>858</Words>
  <Application>Microsoft Office PowerPoint</Application>
  <PresentationFormat>宽屏</PresentationFormat>
  <Paragraphs>64</Paragraphs>
  <Slides>22</Slides>
  <Notes>3</Notes>
  <HiddenSlides>0</HiddenSlides>
  <MMClips>0</MMClips>
  <ScaleCrop>false</ScaleCrop>
  <HeadingPairs>
    <vt:vector size="8" baseType="variant">
      <vt:variant>
        <vt:lpstr>已用的字体</vt:lpstr>
      </vt:variant>
      <vt:variant>
        <vt:i4>4</vt:i4>
      </vt:variant>
      <vt:variant>
        <vt:lpstr>主题</vt:lpstr>
      </vt:variant>
      <vt:variant>
        <vt:i4>1</vt:i4>
      </vt:variant>
      <vt:variant>
        <vt:lpstr>嵌入 OLE 服务器</vt:lpstr>
      </vt:variant>
      <vt:variant>
        <vt:i4>1</vt:i4>
      </vt:variant>
      <vt:variant>
        <vt:lpstr>幻灯片标题</vt:lpstr>
      </vt:variant>
      <vt:variant>
        <vt:i4>22</vt:i4>
      </vt:variant>
    </vt:vector>
  </HeadingPairs>
  <TitlesOfParts>
    <vt:vector size="28" baseType="lpstr">
      <vt:lpstr>Microsoft YaHei Light</vt:lpstr>
      <vt:lpstr>等线</vt:lpstr>
      <vt:lpstr>微软雅黑</vt:lpstr>
      <vt:lpstr>Arial</vt:lpstr>
      <vt:lpstr>Office 主题​​</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silong cao</cp:lastModifiedBy>
  <cp:revision>44</cp:revision>
  <dcterms:created xsi:type="dcterms:W3CDTF">1900-01-01T00:00:00Z</dcterms:created>
  <dcterms:modified xsi:type="dcterms:W3CDTF">2024-05-11T05:38:16Z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6747CA41361CBDB26D713C655FD84BA4_32</vt:lpwstr>
  </property>
  <property fmtid="{D5CDD505-2E9C-101B-9397-08002B2CF9AE}" pid="3" name="KSOProductBuildVer">
    <vt:lpwstr>2052-12.3.1</vt:lpwstr>
  </property>
</Properties>
</file>